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5" r:id="rId2"/>
  </p:sldMasterIdLst>
  <p:notesMasterIdLst>
    <p:notesMasterId r:id="rId16"/>
  </p:notesMasterIdLst>
  <p:sldIdLst>
    <p:sldId id="257" r:id="rId3"/>
    <p:sldId id="341" r:id="rId4"/>
    <p:sldId id="371" r:id="rId5"/>
    <p:sldId id="351" r:id="rId6"/>
    <p:sldId id="259" r:id="rId7"/>
    <p:sldId id="380" r:id="rId8"/>
    <p:sldId id="381" r:id="rId9"/>
    <p:sldId id="383" r:id="rId10"/>
    <p:sldId id="386" r:id="rId11"/>
    <p:sldId id="388" r:id="rId12"/>
    <p:sldId id="387" r:id="rId13"/>
    <p:sldId id="384" r:id="rId14"/>
    <p:sldId id="38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E9100CC-3A49-43AC-8F86-DE27D56F6AA4}">
          <p14:sldIdLst>
            <p14:sldId id="257"/>
            <p14:sldId id="341"/>
            <p14:sldId id="371"/>
            <p14:sldId id="351"/>
            <p14:sldId id="259"/>
            <p14:sldId id="380"/>
            <p14:sldId id="381"/>
            <p14:sldId id="383"/>
            <p14:sldId id="386"/>
            <p14:sldId id="388"/>
            <p14:sldId id="387"/>
            <p14:sldId id="384"/>
            <p14:sldId id="38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9A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30" autoAdjust="0"/>
    <p:restoredTop sz="94660"/>
  </p:normalViewPr>
  <p:slideViewPr>
    <p:cSldViewPr snapToGrid="0">
      <p:cViewPr varScale="1">
        <p:scale>
          <a:sx n="114" d="100"/>
          <a:sy n="114" d="100"/>
        </p:scale>
        <p:origin x="21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gif>
</file>

<file path=ppt/media/image11.png>
</file>

<file path=ppt/media/image12.png>
</file>

<file path=ppt/media/image2.jpg>
</file>

<file path=ppt/media/image3.png>
</file>

<file path=ppt/media/image4.png>
</file>

<file path=ppt/media/image5.png>
</file>

<file path=ppt/media/image6.jpeg>
</file>

<file path=ppt/media/image7.jp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898E89-86DA-4899-9301-F6DB31D491FE}" type="datetimeFigureOut">
              <a:rPr lang="en-US" smtClean="0"/>
              <a:t>08-Oct-19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8EC0E0-4F2C-47BC-BACD-D38F5F2F746A}" type="slidenum">
              <a:rPr lang="en-US" smtClean="0"/>
              <a:t>‹#›</a:t>
            </a:fld>
            <a:endParaRPr lang="en-US"/>
          </a:p>
        </p:txBody>
      </p:sp>
    </p:spTree>
    <p:extLst>
      <p:ext uri="{BB962C8B-B14F-4D97-AF65-F5344CB8AC3E}">
        <p14:creationId xmlns:p14="http://schemas.microsoft.com/office/powerpoint/2010/main" val="15755026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C8EC0E0-4F2C-47BC-BACD-D38F5F2F746A}" type="slidenum">
              <a:rPr lang="en-US" smtClean="0"/>
              <a:t>1</a:t>
            </a:fld>
            <a:endParaRPr lang="en-US"/>
          </a:p>
        </p:txBody>
      </p:sp>
    </p:spTree>
    <p:extLst>
      <p:ext uri="{BB962C8B-B14F-4D97-AF65-F5344CB8AC3E}">
        <p14:creationId xmlns:p14="http://schemas.microsoft.com/office/powerpoint/2010/main" val="33045365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DD16BC-351A-4601-9490-96FE548DE4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71346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DD16BC-351A-4601-9490-96FE548DE4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575643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0DD16BC-351A-4601-9490-96FE548DE4A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650264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2C190-A479-42F7-8E7D-A2A82B334B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F2D27AF-2F3E-40CF-86BF-406B4A17DE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6E44F4-78B3-40B5-A8D1-821EDE3CC41D}"/>
              </a:ext>
            </a:extLst>
          </p:cNvPr>
          <p:cNvSpPr>
            <a:spLocks noGrp="1"/>
          </p:cNvSpPr>
          <p:nvPr>
            <p:ph type="dt" sz="half" idx="10"/>
          </p:nvPr>
        </p:nvSpPr>
        <p:spPr/>
        <p:txBody>
          <a:bodyPr/>
          <a:lstStyle/>
          <a:p>
            <a:fld id="{57C58ABF-47BE-4663-867F-CB4EB9AEA93D}" type="datetimeFigureOut">
              <a:rPr lang="en-US" smtClean="0"/>
              <a:t>08-Oct-19</a:t>
            </a:fld>
            <a:endParaRPr lang="en-US"/>
          </a:p>
        </p:txBody>
      </p:sp>
      <p:sp>
        <p:nvSpPr>
          <p:cNvPr id="5" name="Footer Placeholder 4">
            <a:extLst>
              <a:ext uri="{FF2B5EF4-FFF2-40B4-BE49-F238E27FC236}">
                <a16:creationId xmlns:a16="http://schemas.microsoft.com/office/drawing/2014/main" id="{D8C37818-654D-4A6F-B543-C25F1807CC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87F21A-FB90-4F44-9D07-82B34AB416A0}"/>
              </a:ext>
            </a:extLst>
          </p:cNvPr>
          <p:cNvSpPr>
            <a:spLocks noGrp="1"/>
          </p:cNvSpPr>
          <p:nvPr>
            <p:ph type="sldNum" sz="quarter" idx="12"/>
          </p:nvPr>
        </p:nvSpPr>
        <p:spPr/>
        <p:txBody>
          <a:bodyPr/>
          <a:lstStyle/>
          <a:p>
            <a:fld id="{0E09054B-3864-413C-944D-7A2FF4A2E9E4}" type="slidenum">
              <a:rPr lang="en-US" smtClean="0"/>
              <a:t>‹#›</a:t>
            </a:fld>
            <a:endParaRPr lang="en-US"/>
          </a:p>
        </p:txBody>
      </p:sp>
    </p:spTree>
    <p:extLst>
      <p:ext uri="{BB962C8B-B14F-4D97-AF65-F5344CB8AC3E}">
        <p14:creationId xmlns:p14="http://schemas.microsoft.com/office/powerpoint/2010/main" val="144856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AFD29-2DE0-441B-9B0B-4E8942DAA47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3E1539-9B31-4CA2-959C-5B08D48C3B2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527E0D5-ED48-4E29-828F-D8CABF1D8E8C}"/>
              </a:ext>
            </a:extLst>
          </p:cNvPr>
          <p:cNvSpPr>
            <a:spLocks noGrp="1"/>
          </p:cNvSpPr>
          <p:nvPr>
            <p:ph type="dt" sz="half" idx="10"/>
          </p:nvPr>
        </p:nvSpPr>
        <p:spPr/>
        <p:txBody>
          <a:bodyPr/>
          <a:lstStyle/>
          <a:p>
            <a:fld id="{57C58ABF-47BE-4663-867F-CB4EB9AEA93D}" type="datetimeFigureOut">
              <a:rPr lang="en-US" smtClean="0"/>
              <a:t>08-Oct-19</a:t>
            </a:fld>
            <a:endParaRPr lang="en-US"/>
          </a:p>
        </p:txBody>
      </p:sp>
      <p:sp>
        <p:nvSpPr>
          <p:cNvPr id="5" name="Footer Placeholder 4">
            <a:extLst>
              <a:ext uri="{FF2B5EF4-FFF2-40B4-BE49-F238E27FC236}">
                <a16:creationId xmlns:a16="http://schemas.microsoft.com/office/drawing/2014/main" id="{17F0A82A-03B1-4348-9D2A-D1F408070C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F74053-E60A-454D-B473-2B135AF1D41B}"/>
              </a:ext>
            </a:extLst>
          </p:cNvPr>
          <p:cNvSpPr>
            <a:spLocks noGrp="1"/>
          </p:cNvSpPr>
          <p:nvPr>
            <p:ph type="sldNum" sz="quarter" idx="12"/>
          </p:nvPr>
        </p:nvSpPr>
        <p:spPr/>
        <p:txBody>
          <a:bodyPr/>
          <a:lstStyle/>
          <a:p>
            <a:fld id="{0E09054B-3864-413C-944D-7A2FF4A2E9E4}" type="slidenum">
              <a:rPr lang="en-US" smtClean="0"/>
              <a:t>‹#›</a:t>
            </a:fld>
            <a:endParaRPr lang="en-US"/>
          </a:p>
        </p:txBody>
      </p:sp>
    </p:spTree>
    <p:extLst>
      <p:ext uri="{BB962C8B-B14F-4D97-AF65-F5344CB8AC3E}">
        <p14:creationId xmlns:p14="http://schemas.microsoft.com/office/powerpoint/2010/main" val="29528985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26A7F1C-06E7-4F29-B439-F3A4E273844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70D9B69-29CF-4101-8A98-E57F108AC14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88AE07-2E33-4A45-B7F8-74B22E7FBA98}"/>
              </a:ext>
            </a:extLst>
          </p:cNvPr>
          <p:cNvSpPr>
            <a:spLocks noGrp="1"/>
          </p:cNvSpPr>
          <p:nvPr>
            <p:ph type="dt" sz="half" idx="10"/>
          </p:nvPr>
        </p:nvSpPr>
        <p:spPr/>
        <p:txBody>
          <a:bodyPr/>
          <a:lstStyle/>
          <a:p>
            <a:fld id="{57C58ABF-47BE-4663-867F-CB4EB9AEA93D}" type="datetimeFigureOut">
              <a:rPr lang="en-US" smtClean="0"/>
              <a:t>08-Oct-19</a:t>
            </a:fld>
            <a:endParaRPr lang="en-US"/>
          </a:p>
        </p:txBody>
      </p:sp>
      <p:sp>
        <p:nvSpPr>
          <p:cNvPr id="5" name="Footer Placeholder 4">
            <a:extLst>
              <a:ext uri="{FF2B5EF4-FFF2-40B4-BE49-F238E27FC236}">
                <a16:creationId xmlns:a16="http://schemas.microsoft.com/office/drawing/2014/main" id="{BDBA6598-EEF6-4C32-8EB9-2293E10020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F1956-EED0-4A7B-9972-E37D33B0E11B}"/>
              </a:ext>
            </a:extLst>
          </p:cNvPr>
          <p:cNvSpPr>
            <a:spLocks noGrp="1"/>
          </p:cNvSpPr>
          <p:nvPr>
            <p:ph type="sldNum" sz="quarter" idx="12"/>
          </p:nvPr>
        </p:nvSpPr>
        <p:spPr/>
        <p:txBody>
          <a:bodyPr/>
          <a:lstStyle/>
          <a:p>
            <a:fld id="{0E09054B-3864-413C-944D-7A2FF4A2E9E4}" type="slidenum">
              <a:rPr lang="en-US" smtClean="0"/>
              <a:t>‹#›</a:t>
            </a:fld>
            <a:endParaRPr lang="en-US"/>
          </a:p>
        </p:txBody>
      </p:sp>
    </p:spTree>
    <p:extLst>
      <p:ext uri="{BB962C8B-B14F-4D97-AF65-F5344CB8AC3E}">
        <p14:creationId xmlns:p14="http://schemas.microsoft.com/office/powerpoint/2010/main" val="3998580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Dark">
    <p:bg>
      <p:bgPr>
        <a:solidFill>
          <a:schemeClr val="tx1">
            <a:lumMod val="85000"/>
            <a:lumOff val="1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9435489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7888" y="1"/>
            <a:ext cx="12190264" cy="6857996"/>
          </a:xfrm>
          <a:prstGeom prst="rect">
            <a:avLst/>
          </a:prstGeom>
        </p:spPr>
      </p:pic>
      <p:sp>
        <p:nvSpPr>
          <p:cNvPr id="2" name="Rectangle 1"/>
          <p:cNvSpPr/>
          <p:nvPr userDrawn="1"/>
        </p:nvSpPr>
        <p:spPr bwMode="auto">
          <a:xfrm>
            <a:off x="269239" y="2077800"/>
            <a:ext cx="6274974" cy="3592580"/>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2077814"/>
            <a:ext cx="6276530" cy="1793104"/>
          </a:xfrm>
          <a:noFill/>
        </p:spPr>
        <p:txBody>
          <a:bodyPr lIns="146304" tIns="91440" rIns="146304" bIns="91440" anchor="t" anchorCtr="0"/>
          <a:lstStyle>
            <a:lvl1pPr>
              <a:defRPr sz="5294"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877276"/>
            <a:ext cx="6276530" cy="1793104"/>
          </a:xfrm>
        </p:spPr>
        <p:txBody>
          <a:bodyPr tIns="109728" bIns="109728">
            <a:noAutofit/>
          </a:bodyPr>
          <a:lstStyle>
            <a:lvl1pPr marL="0" indent="0">
              <a:spcBef>
                <a:spcPts val="0"/>
              </a:spcBef>
              <a:buNone/>
              <a:defRPr sz="3137">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48585" y="470067"/>
            <a:ext cx="1792850" cy="384107"/>
          </a:xfrm>
          <a:prstGeom prst="rect">
            <a:avLst/>
          </a:prstGeom>
        </p:spPr>
      </p:pic>
      <p:sp>
        <p:nvSpPr>
          <p:cNvPr id="10" name="Text Placeholder 2"/>
          <p:cNvSpPr txBox="1">
            <a:spLocks/>
          </p:cNvSpPr>
          <p:nvPr userDrawn="1"/>
        </p:nvSpPr>
        <p:spPr bwMode="auto">
          <a:xfrm>
            <a:off x="273301" y="6118626"/>
            <a:ext cx="2958170" cy="537925"/>
          </a:xfrm>
          <a:prstGeom prst="rect">
            <a:avLst/>
          </a:prstGeom>
        </p:spPr>
        <p:txBody>
          <a:bodyPr vert="horz" wrap="square" lIns="143428" tIns="107571" rIns="143428" bIns="107571"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53" b="1" dirty="0"/>
              <a:t>Microsoft Services</a:t>
            </a:r>
            <a:endParaRPr lang="en-US" sz="2353" dirty="0">
              <a:latin typeface="Segoe UI"/>
            </a:endParaRPr>
          </a:p>
        </p:txBody>
      </p:sp>
    </p:spTree>
    <p:extLst>
      <p:ext uri="{BB962C8B-B14F-4D97-AF65-F5344CB8AC3E}">
        <p14:creationId xmlns:p14="http://schemas.microsoft.com/office/powerpoint/2010/main" val="814901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2" y="2075840"/>
            <a:ext cx="8067760" cy="1793104"/>
          </a:xfrm>
          <a:noFill/>
        </p:spPr>
        <p:txBody>
          <a:bodyPr lIns="146304" tIns="91440" rIns="146304" bIns="91440" anchor="t" anchorCtr="0"/>
          <a:lstStyle>
            <a:lvl1pPr>
              <a:defRPr sz="5294" spc="-98" baseline="0">
                <a:gradFill>
                  <a:gsLst>
                    <a:gs pos="3333">
                      <a:schemeClr val="tx2"/>
                    </a:gs>
                    <a:gs pos="39000">
                      <a:schemeClr val="tx2"/>
                    </a:gs>
                  </a:gsLst>
                  <a:lin ang="5400000" scaled="0"/>
                </a:gradFill>
              </a:defRPr>
            </a:lvl1pPr>
          </a:lstStyle>
          <a:p>
            <a:r>
              <a:rPr lang="en-US" dirty="0"/>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48585" y="6002431"/>
            <a:ext cx="1792850" cy="384107"/>
          </a:xfrm>
          <a:prstGeom prst="rect">
            <a:avLst/>
          </a:prstGeom>
        </p:spPr>
      </p:pic>
      <p:sp>
        <p:nvSpPr>
          <p:cNvPr id="6" name="Text Placeholder 2"/>
          <p:cNvSpPr txBox="1">
            <a:spLocks/>
          </p:cNvSpPr>
          <p:nvPr userDrawn="1"/>
        </p:nvSpPr>
        <p:spPr bwMode="auto">
          <a:xfrm>
            <a:off x="358944" y="201449"/>
            <a:ext cx="2958170" cy="537925"/>
          </a:xfrm>
          <a:prstGeom prst="rect">
            <a:avLst/>
          </a:prstGeom>
        </p:spPr>
        <p:txBody>
          <a:bodyPr vert="horz" wrap="square" lIns="143428" tIns="107571" rIns="143428" bIns="107571"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53" b="1" dirty="0"/>
              <a:t>Microsoft Services</a:t>
            </a:r>
            <a:endParaRPr lang="en-US" sz="2353" dirty="0">
              <a:latin typeface="Segoe UI"/>
            </a:endParaRPr>
          </a:p>
        </p:txBody>
      </p:sp>
    </p:spTree>
    <p:extLst>
      <p:ext uri="{BB962C8B-B14F-4D97-AF65-F5344CB8AC3E}">
        <p14:creationId xmlns:p14="http://schemas.microsoft.com/office/powerpoint/2010/main" val="50535424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5690404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1440060"/>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8479372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3336886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34697"/>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34697"/>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87617907"/>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1E7E63-1C17-48AC-B2AB-FD58E76EE15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6B46F31-E16E-4062-A59F-2BC4C652293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8B42CAA-FD83-4270-A5E0-B5F9D6315437}"/>
              </a:ext>
            </a:extLst>
          </p:cNvPr>
          <p:cNvSpPr>
            <a:spLocks noGrp="1"/>
          </p:cNvSpPr>
          <p:nvPr>
            <p:ph type="dt" sz="half" idx="10"/>
          </p:nvPr>
        </p:nvSpPr>
        <p:spPr/>
        <p:txBody>
          <a:bodyPr/>
          <a:lstStyle/>
          <a:p>
            <a:fld id="{57C58ABF-47BE-4663-867F-CB4EB9AEA93D}" type="datetimeFigureOut">
              <a:rPr lang="en-US" smtClean="0"/>
              <a:t>08-Oct-19</a:t>
            </a:fld>
            <a:endParaRPr lang="en-US"/>
          </a:p>
        </p:txBody>
      </p:sp>
      <p:sp>
        <p:nvSpPr>
          <p:cNvPr id="5" name="Footer Placeholder 4">
            <a:extLst>
              <a:ext uri="{FF2B5EF4-FFF2-40B4-BE49-F238E27FC236}">
                <a16:creationId xmlns:a16="http://schemas.microsoft.com/office/drawing/2014/main" id="{3A6A1F87-E334-4DCC-A0BC-4910AEF7A4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57F3A0-28F0-4139-A28D-E22CC9845D4B}"/>
              </a:ext>
            </a:extLst>
          </p:cNvPr>
          <p:cNvSpPr>
            <a:spLocks noGrp="1"/>
          </p:cNvSpPr>
          <p:nvPr>
            <p:ph type="sldNum" sz="quarter" idx="12"/>
          </p:nvPr>
        </p:nvSpPr>
        <p:spPr/>
        <p:txBody>
          <a:bodyPr/>
          <a:lstStyle/>
          <a:p>
            <a:fld id="{0E09054B-3864-413C-944D-7A2FF4A2E9E4}" type="slidenum">
              <a:rPr lang="en-US" smtClean="0"/>
              <a:t>‹#›</a:t>
            </a:fld>
            <a:endParaRPr lang="en-US"/>
          </a:p>
        </p:txBody>
      </p:sp>
    </p:spTree>
    <p:extLst>
      <p:ext uri="{BB962C8B-B14F-4D97-AF65-F5344CB8AC3E}">
        <p14:creationId xmlns:p14="http://schemas.microsoft.com/office/powerpoint/2010/main" val="234511241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346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346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901241596"/>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6962197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65354066"/>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74435067"/>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30027405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1843397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781960679"/>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99727815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375111901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6926100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D0612-BBE3-448B-8650-2335107A7F0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1553D2E-0688-4286-8386-B45365A4EA8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E5CC6A6-5F35-4D17-9857-CD9167E405A1}"/>
              </a:ext>
            </a:extLst>
          </p:cNvPr>
          <p:cNvSpPr>
            <a:spLocks noGrp="1"/>
          </p:cNvSpPr>
          <p:nvPr>
            <p:ph type="dt" sz="half" idx="10"/>
          </p:nvPr>
        </p:nvSpPr>
        <p:spPr/>
        <p:txBody>
          <a:bodyPr/>
          <a:lstStyle/>
          <a:p>
            <a:fld id="{57C58ABF-47BE-4663-867F-CB4EB9AEA93D}" type="datetimeFigureOut">
              <a:rPr lang="en-US" smtClean="0"/>
              <a:t>08-Oct-19</a:t>
            </a:fld>
            <a:endParaRPr lang="en-US"/>
          </a:p>
        </p:txBody>
      </p:sp>
      <p:sp>
        <p:nvSpPr>
          <p:cNvPr id="5" name="Footer Placeholder 4">
            <a:extLst>
              <a:ext uri="{FF2B5EF4-FFF2-40B4-BE49-F238E27FC236}">
                <a16:creationId xmlns:a16="http://schemas.microsoft.com/office/drawing/2014/main" id="{EDEEA9A8-5CE0-4E59-B937-3402D03F8C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AED78-B9D3-4734-B544-173BA9832EC7}"/>
              </a:ext>
            </a:extLst>
          </p:cNvPr>
          <p:cNvSpPr>
            <a:spLocks noGrp="1"/>
          </p:cNvSpPr>
          <p:nvPr>
            <p:ph type="sldNum" sz="quarter" idx="12"/>
          </p:nvPr>
        </p:nvSpPr>
        <p:spPr/>
        <p:txBody>
          <a:bodyPr/>
          <a:lstStyle/>
          <a:p>
            <a:fld id="{0E09054B-3864-413C-944D-7A2FF4A2E9E4}" type="slidenum">
              <a:rPr lang="en-US" smtClean="0"/>
              <a:t>‹#›</a:t>
            </a:fld>
            <a:endParaRPr lang="en-US"/>
          </a:p>
        </p:txBody>
      </p:sp>
    </p:spTree>
    <p:extLst>
      <p:ext uri="{BB962C8B-B14F-4D97-AF65-F5344CB8AC3E}">
        <p14:creationId xmlns:p14="http://schemas.microsoft.com/office/powerpoint/2010/main" val="3683813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549804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450691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805747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31237783"/>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170059"/>
            <a:ext cx="11623331"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0202" y="3083653"/>
            <a:ext cx="3223861" cy="690694"/>
          </a:xfrm>
          <a:prstGeom prst="rect">
            <a:avLst/>
          </a:prstGeom>
        </p:spPr>
      </p:pic>
    </p:spTree>
    <p:extLst>
      <p:ext uri="{BB962C8B-B14F-4D97-AF65-F5344CB8AC3E}">
        <p14:creationId xmlns:p14="http://schemas.microsoft.com/office/powerpoint/2010/main" val="2385255160"/>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56023419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28601" y="361950"/>
            <a:ext cx="11811000" cy="5962650"/>
          </a:xfrm>
          <a:prstGeom prst="rect">
            <a:avLst/>
          </a:prstGeom>
        </p:spPr>
        <p:txBody>
          <a:bodyPr vert="horz" lIns="91427" tIns="45713" rIns="91427" bIns="45713"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00" b="1" dirty="0">
                <a:solidFill>
                  <a:srgbClr val="000000"/>
                </a:solidFill>
              </a:rPr>
              <a:t>Conditions and Terms of Use</a:t>
            </a:r>
          </a:p>
          <a:p>
            <a:r>
              <a:rPr lang="en-US" sz="1500" dirty="0">
                <a:solidFill>
                  <a:srgbClr val="0A5BBA"/>
                </a:solidFill>
              </a:rPr>
              <a:t>Microsoft Confidential</a:t>
            </a:r>
          </a:p>
          <a:p>
            <a:r>
              <a:rPr lang="en-US" sz="1800" dirty="0">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00" dirty="0">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00" dirty="0">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00" dirty="0">
              <a:solidFill>
                <a:srgbClr val="000000"/>
              </a:solidFill>
            </a:endParaRPr>
          </a:p>
          <a:p>
            <a:r>
              <a:rPr lang="en-US" sz="2300" b="1" dirty="0">
                <a:solidFill>
                  <a:srgbClr val="000000"/>
                </a:solidFill>
              </a:rPr>
              <a:t>Copyright and Trademarks </a:t>
            </a:r>
          </a:p>
          <a:p>
            <a:r>
              <a:rPr lang="en-US" sz="1500" dirty="0">
                <a:solidFill>
                  <a:srgbClr val="0A5BBA"/>
                </a:solidFill>
              </a:rPr>
              <a:t>© 2016 Microsoft Corporation. All rights reserved.</a:t>
            </a:r>
          </a:p>
          <a:p>
            <a:r>
              <a:rPr lang="en-US" sz="1800" dirty="0">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00" dirty="0">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00" dirty="0">
                <a:solidFill>
                  <a:srgbClr val="000000"/>
                </a:solidFill>
              </a:rPr>
              <a:t>For more information, see </a:t>
            </a:r>
            <a:r>
              <a:rPr lang="en-US" sz="1800" b="1" dirty="0">
                <a:solidFill>
                  <a:srgbClr val="000000"/>
                </a:solidFill>
              </a:rPr>
              <a:t>Use of Microsoft Copyrighted Content </a:t>
            </a:r>
            <a:r>
              <a:rPr lang="en-US" sz="1800" dirty="0">
                <a:solidFill>
                  <a:srgbClr val="000000"/>
                </a:solidFill>
              </a:rPr>
              <a:t>at</a:t>
            </a:r>
            <a:br>
              <a:rPr lang="en-US" sz="1800" dirty="0">
                <a:solidFill>
                  <a:srgbClr val="000000"/>
                </a:solidFill>
              </a:rPr>
            </a:br>
            <a:r>
              <a:rPr lang="en-US" sz="1800" dirty="0">
                <a:solidFill>
                  <a:srgbClr val="FF0000"/>
                </a:solidFill>
                <a:hlinkClick r:id="rId2"/>
              </a:rPr>
              <a:t>https://www.microsoft.com/en-us/legal/intellectualproperty/permissions/default.aspx</a:t>
            </a:r>
            <a:r>
              <a:rPr lang="en-US" sz="1800" dirty="0">
                <a:solidFill>
                  <a:srgbClr val="FF0000"/>
                </a:solidFill>
              </a:rPr>
              <a:t> </a:t>
            </a:r>
          </a:p>
          <a:p>
            <a:r>
              <a:rPr lang="en-US" sz="1800" dirty="0">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326585279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SPLIT 1">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3" name="Rectangle 2"/>
          <p:cNvSpPr/>
          <p:nvPr userDrawn="1"/>
        </p:nvSpPr>
        <p:spPr>
          <a:xfrm>
            <a:off x="6102097" y="0"/>
            <a:ext cx="6089904"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Text Placeholder 3"/>
          <p:cNvSpPr>
            <a:spLocks noGrp="1"/>
          </p:cNvSpPr>
          <p:nvPr>
            <p:ph type="body" sz="quarter" idx="10" hasCustomPrompt="1"/>
          </p:nvPr>
        </p:nvSpPr>
        <p:spPr>
          <a:xfrm>
            <a:off x="755910" y="1687687"/>
            <a:ext cx="4572000" cy="1787604"/>
          </a:xfrm>
          <a:prstGeom prst="rect">
            <a:avLst/>
          </a:prstGeom>
        </p:spPr>
        <p:txBody>
          <a:bodyPr anchor="t"/>
          <a:lstStyle>
            <a:lvl1pPr marL="0" indent="0">
              <a:lnSpc>
                <a:spcPct val="100000"/>
              </a:lnSpc>
              <a:buFontTx/>
              <a:buNone/>
              <a:defRPr sz="1800" baseline="0">
                <a:solidFill>
                  <a:schemeClr val="bg1">
                    <a:lumMod val="85000"/>
                  </a:schemeClr>
                </a:solidFill>
                <a:latin typeface="Segoe UI" panose="020B0502040204020203" pitchFamily="34" charset="0"/>
                <a:cs typeface="Segoe UI" panose="020B0502040204020203" pitchFamily="34" charset="0"/>
              </a:defRPr>
            </a:lvl1pPr>
          </a:lstStyle>
          <a:p>
            <a:pPr lvl="0"/>
            <a:r>
              <a:rPr lang="en-US"/>
              <a:t>1</a:t>
            </a:r>
          </a:p>
          <a:p>
            <a:pPr lvl="0"/>
            <a:r>
              <a:rPr lang="en-US"/>
              <a:t>2</a:t>
            </a:r>
          </a:p>
          <a:p>
            <a:pPr lvl="0"/>
            <a:r>
              <a:rPr lang="en-US"/>
              <a:t>3</a:t>
            </a:r>
          </a:p>
          <a:p>
            <a:pPr lvl="0"/>
            <a:r>
              <a:rPr lang="en-US"/>
              <a:t>4</a:t>
            </a:r>
          </a:p>
          <a:p>
            <a:pPr lvl="0"/>
            <a:r>
              <a:rPr lang="en-US"/>
              <a:t>5</a:t>
            </a:r>
          </a:p>
        </p:txBody>
      </p:sp>
      <p:sp>
        <p:nvSpPr>
          <p:cNvPr id="8" name="Text Placeholder 7"/>
          <p:cNvSpPr>
            <a:spLocks noGrp="1"/>
          </p:cNvSpPr>
          <p:nvPr>
            <p:ph type="body" sz="quarter" idx="11" hasCustomPrompt="1"/>
          </p:nvPr>
        </p:nvSpPr>
        <p:spPr>
          <a:xfrm>
            <a:off x="755911" y="890619"/>
            <a:ext cx="4572000" cy="679735"/>
          </a:xfrm>
          <a:prstGeom prst="rect">
            <a:avLst/>
          </a:prstGeom>
        </p:spPr>
        <p:txBody>
          <a:bodyPr anchor="ctr"/>
          <a:lstStyle>
            <a:lvl1pPr marL="0" indent="0">
              <a:buFontTx/>
              <a:buNone/>
              <a:defRPr sz="3600">
                <a:solidFill>
                  <a:schemeClr val="bg1"/>
                </a:solidFill>
                <a:latin typeface="Segoe UI Light" panose="020B0502040204020203" pitchFamily="34" charset="0"/>
                <a:cs typeface="Segoe UI Light" panose="020B0502040204020203" pitchFamily="34" charset="0"/>
              </a:defRPr>
            </a:lvl1pPr>
            <a:lvl2pPr marL="457112" indent="0">
              <a:buFontTx/>
              <a:buNone/>
              <a:defRPr sz="3000">
                <a:solidFill>
                  <a:schemeClr val="bg1"/>
                </a:solidFill>
                <a:latin typeface="Segoe UI" panose="020B0502040204020203" pitchFamily="34" charset="0"/>
                <a:cs typeface="Segoe UI" panose="020B0502040204020203" pitchFamily="34" charset="0"/>
              </a:defRPr>
            </a:lvl2pPr>
            <a:lvl3pPr marL="914225" indent="0">
              <a:buFontTx/>
              <a:buNone/>
              <a:defRPr sz="3000">
                <a:solidFill>
                  <a:schemeClr val="bg1"/>
                </a:solidFill>
                <a:latin typeface="Segoe UI" panose="020B0502040204020203" pitchFamily="34" charset="0"/>
                <a:cs typeface="Segoe UI" panose="020B0502040204020203" pitchFamily="34" charset="0"/>
              </a:defRPr>
            </a:lvl3pPr>
            <a:lvl4pPr marL="1371337" indent="0">
              <a:buFontTx/>
              <a:buNone/>
              <a:defRPr sz="3000">
                <a:solidFill>
                  <a:schemeClr val="bg1"/>
                </a:solidFill>
                <a:latin typeface="Segoe UI" panose="020B0502040204020203" pitchFamily="34" charset="0"/>
                <a:cs typeface="Segoe UI" panose="020B0502040204020203" pitchFamily="34" charset="0"/>
              </a:defRPr>
            </a:lvl4pPr>
            <a:lvl5pPr marL="1828449" indent="0">
              <a:buFontTx/>
              <a:buNone/>
              <a:defRPr sz="3000">
                <a:solidFill>
                  <a:schemeClr val="bg1"/>
                </a:solidFill>
                <a:latin typeface="Segoe UI" panose="020B0502040204020203" pitchFamily="34" charset="0"/>
                <a:cs typeface="Segoe UI" panose="020B0502040204020203" pitchFamily="34" charset="0"/>
              </a:defRPr>
            </a:lvl5pPr>
          </a:lstStyle>
          <a:p>
            <a:pPr lvl="0"/>
            <a:r>
              <a:rPr lang="en-US"/>
              <a:t>Title</a:t>
            </a:r>
          </a:p>
        </p:txBody>
      </p:sp>
    </p:spTree>
    <p:extLst>
      <p:ext uri="{BB962C8B-B14F-4D97-AF65-F5344CB8AC3E}">
        <p14:creationId xmlns:p14="http://schemas.microsoft.com/office/powerpoint/2010/main" val="8833881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WHITE">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7083361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D6D025-3EF8-4439-BA7B-1F5BC5189A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6FD821-C8CA-45E7-98CA-E904E1A53F8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C2BBF6-7437-4283-BC8F-D91D97C6BF19}"/>
              </a:ext>
            </a:extLst>
          </p:cNvPr>
          <p:cNvSpPr>
            <a:spLocks noGrp="1"/>
          </p:cNvSpPr>
          <p:nvPr>
            <p:ph type="dt" sz="half" idx="10"/>
          </p:nvPr>
        </p:nvSpPr>
        <p:spPr/>
        <p:txBody>
          <a:bodyPr/>
          <a:lstStyle/>
          <a:p>
            <a:fld id="{F958BF9C-B601-42A5-A270-7DB11A686D50}" type="datetimeFigureOut">
              <a:rPr lang="en-US" smtClean="0"/>
              <a:t>08-Oct-19</a:t>
            </a:fld>
            <a:endParaRPr lang="en-US"/>
          </a:p>
        </p:txBody>
      </p:sp>
      <p:sp>
        <p:nvSpPr>
          <p:cNvPr id="5" name="Footer Placeholder 4">
            <a:extLst>
              <a:ext uri="{FF2B5EF4-FFF2-40B4-BE49-F238E27FC236}">
                <a16:creationId xmlns:a16="http://schemas.microsoft.com/office/drawing/2014/main" id="{430EF1F2-007F-4A7D-A5FB-3840B64324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5C3A5B-3769-4EE2-8BE0-40A42E50DA13}"/>
              </a:ext>
            </a:extLst>
          </p:cNvPr>
          <p:cNvSpPr>
            <a:spLocks noGrp="1"/>
          </p:cNvSpPr>
          <p:nvPr>
            <p:ph type="sldNum" sz="quarter" idx="12"/>
          </p:nvPr>
        </p:nvSpPr>
        <p:spPr/>
        <p:txBody>
          <a:bodyPr/>
          <a:lstStyle/>
          <a:p>
            <a:fld id="{5B77DF02-CC59-468E-93DA-1B3095EDD0D8}" type="slidenum">
              <a:rPr lang="en-US" smtClean="0"/>
              <a:t>‹#›</a:t>
            </a:fld>
            <a:endParaRPr lang="en-US"/>
          </a:p>
        </p:txBody>
      </p:sp>
    </p:spTree>
    <p:extLst>
      <p:ext uri="{BB962C8B-B14F-4D97-AF65-F5344CB8AC3E}">
        <p14:creationId xmlns:p14="http://schemas.microsoft.com/office/powerpoint/2010/main" val="37822260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0D298-1351-48AD-A849-BEBC656405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D9A12F-6778-4AD1-BED9-655CDC08D0B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D0F5D3-76C0-4EAB-8D8B-98E008B9B65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8ECA4FF-1DDB-4800-AC25-195B523D60DC}"/>
              </a:ext>
            </a:extLst>
          </p:cNvPr>
          <p:cNvSpPr>
            <a:spLocks noGrp="1"/>
          </p:cNvSpPr>
          <p:nvPr>
            <p:ph type="dt" sz="half" idx="10"/>
          </p:nvPr>
        </p:nvSpPr>
        <p:spPr/>
        <p:txBody>
          <a:bodyPr/>
          <a:lstStyle/>
          <a:p>
            <a:fld id="{57C58ABF-47BE-4663-867F-CB4EB9AEA93D}" type="datetimeFigureOut">
              <a:rPr lang="en-US" smtClean="0"/>
              <a:t>08-Oct-19</a:t>
            </a:fld>
            <a:endParaRPr lang="en-US"/>
          </a:p>
        </p:txBody>
      </p:sp>
      <p:sp>
        <p:nvSpPr>
          <p:cNvPr id="6" name="Footer Placeholder 5">
            <a:extLst>
              <a:ext uri="{FF2B5EF4-FFF2-40B4-BE49-F238E27FC236}">
                <a16:creationId xmlns:a16="http://schemas.microsoft.com/office/drawing/2014/main" id="{D1D5B1EB-5A76-4A41-BF2D-C43FA1C4D6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01515ED-6EBC-4702-B102-E9F3F56DC6BE}"/>
              </a:ext>
            </a:extLst>
          </p:cNvPr>
          <p:cNvSpPr>
            <a:spLocks noGrp="1"/>
          </p:cNvSpPr>
          <p:nvPr>
            <p:ph type="sldNum" sz="quarter" idx="12"/>
          </p:nvPr>
        </p:nvSpPr>
        <p:spPr/>
        <p:txBody>
          <a:bodyPr/>
          <a:lstStyle/>
          <a:p>
            <a:fld id="{0E09054B-3864-413C-944D-7A2FF4A2E9E4}" type="slidenum">
              <a:rPr lang="en-US" smtClean="0"/>
              <a:t>‹#›</a:t>
            </a:fld>
            <a:endParaRPr lang="en-US"/>
          </a:p>
        </p:txBody>
      </p:sp>
    </p:spTree>
    <p:extLst>
      <p:ext uri="{BB962C8B-B14F-4D97-AF65-F5344CB8AC3E}">
        <p14:creationId xmlns:p14="http://schemas.microsoft.com/office/powerpoint/2010/main" val="7169091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1E86D-EBB9-4619-8598-57BFE467380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4CA4D7-F64A-4E3C-ADEF-7BEC8F7E58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A3C244E-FA02-4C4E-A5F1-DFDDAFC86F0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FA9B629-CBCE-4E68-BA30-2C2350E243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4EB5BDC-5E3C-49F4-BFA2-44A3DFB0DB1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A02B1C7-7E07-4C5C-B538-8B3E9F76F9D3}"/>
              </a:ext>
            </a:extLst>
          </p:cNvPr>
          <p:cNvSpPr>
            <a:spLocks noGrp="1"/>
          </p:cNvSpPr>
          <p:nvPr>
            <p:ph type="dt" sz="half" idx="10"/>
          </p:nvPr>
        </p:nvSpPr>
        <p:spPr/>
        <p:txBody>
          <a:bodyPr/>
          <a:lstStyle/>
          <a:p>
            <a:fld id="{57C58ABF-47BE-4663-867F-CB4EB9AEA93D}" type="datetimeFigureOut">
              <a:rPr lang="en-US" smtClean="0"/>
              <a:t>08-Oct-19</a:t>
            </a:fld>
            <a:endParaRPr lang="en-US"/>
          </a:p>
        </p:txBody>
      </p:sp>
      <p:sp>
        <p:nvSpPr>
          <p:cNvPr id="8" name="Footer Placeholder 7">
            <a:extLst>
              <a:ext uri="{FF2B5EF4-FFF2-40B4-BE49-F238E27FC236}">
                <a16:creationId xmlns:a16="http://schemas.microsoft.com/office/drawing/2014/main" id="{F059BCF8-D17F-4472-84BB-AD46A70D37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1112CA1-8960-4DCA-A33D-884B7A210330}"/>
              </a:ext>
            </a:extLst>
          </p:cNvPr>
          <p:cNvSpPr>
            <a:spLocks noGrp="1"/>
          </p:cNvSpPr>
          <p:nvPr>
            <p:ph type="sldNum" sz="quarter" idx="12"/>
          </p:nvPr>
        </p:nvSpPr>
        <p:spPr/>
        <p:txBody>
          <a:bodyPr/>
          <a:lstStyle/>
          <a:p>
            <a:fld id="{0E09054B-3864-413C-944D-7A2FF4A2E9E4}" type="slidenum">
              <a:rPr lang="en-US" smtClean="0"/>
              <a:t>‹#›</a:t>
            </a:fld>
            <a:endParaRPr lang="en-US"/>
          </a:p>
        </p:txBody>
      </p:sp>
    </p:spTree>
    <p:extLst>
      <p:ext uri="{BB962C8B-B14F-4D97-AF65-F5344CB8AC3E}">
        <p14:creationId xmlns:p14="http://schemas.microsoft.com/office/powerpoint/2010/main" val="4177687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E416E-B90E-4EBF-B609-385BEBD6E5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F7607BE-E182-461A-A969-43C0FFFBBEC4}"/>
              </a:ext>
            </a:extLst>
          </p:cNvPr>
          <p:cNvSpPr>
            <a:spLocks noGrp="1"/>
          </p:cNvSpPr>
          <p:nvPr>
            <p:ph type="dt" sz="half" idx="10"/>
          </p:nvPr>
        </p:nvSpPr>
        <p:spPr/>
        <p:txBody>
          <a:bodyPr/>
          <a:lstStyle/>
          <a:p>
            <a:fld id="{57C58ABF-47BE-4663-867F-CB4EB9AEA93D}" type="datetimeFigureOut">
              <a:rPr lang="en-US" smtClean="0"/>
              <a:t>08-Oct-19</a:t>
            </a:fld>
            <a:endParaRPr lang="en-US"/>
          </a:p>
        </p:txBody>
      </p:sp>
      <p:sp>
        <p:nvSpPr>
          <p:cNvPr id="4" name="Footer Placeholder 3">
            <a:extLst>
              <a:ext uri="{FF2B5EF4-FFF2-40B4-BE49-F238E27FC236}">
                <a16:creationId xmlns:a16="http://schemas.microsoft.com/office/drawing/2014/main" id="{8D0180E3-91A4-4456-BC03-4D6E70765BA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CB73E81-9933-4F9A-A44D-589A96650660}"/>
              </a:ext>
            </a:extLst>
          </p:cNvPr>
          <p:cNvSpPr>
            <a:spLocks noGrp="1"/>
          </p:cNvSpPr>
          <p:nvPr>
            <p:ph type="sldNum" sz="quarter" idx="12"/>
          </p:nvPr>
        </p:nvSpPr>
        <p:spPr/>
        <p:txBody>
          <a:bodyPr/>
          <a:lstStyle/>
          <a:p>
            <a:fld id="{0E09054B-3864-413C-944D-7A2FF4A2E9E4}" type="slidenum">
              <a:rPr lang="en-US" smtClean="0"/>
              <a:t>‹#›</a:t>
            </a:fld>
            <a:endParaRPr lang="en-US"/>
          </a:p>
        </p:txBody>
      </p:sp>
    </p:spTree>
    <p:extLst>
      <p:ext uri="{BB962C8B-B14F-4D97-AF65-F5344CB8AC3E}">
        <p14:creationId xmlns:p14="http://schemas.microsoft.com/office/powerpoint/2010/main" val="828505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FA72C27-1DF8-4E31-A0B2-ABDF0ED281B5}"/>
              </a:ext>
            </a:extLst>
          </p:cNvPr>
          <p:cNvSpPr>
            <a:spLocks noGrp="1"/>
          </p:cNvSpPr>
          <p:nvPr>
            <p:ph type="dt" sz="half" idx="10"/>
          </p:nvPr>
        </p:nvSpPr>
        <p:spPr/>
        <p:txBody>
          <a:bodyPr/>
          <a:lstStyle/>
          <a:p>
            <a:fld id="{57C58ABF-47BE-4663-867F-CB4EB9AEA93D}" type="datetimeFigureOut">
              <a:rPr lang="en-US" smtClean="0"/>
              <a:t>08-Oct-19</a:t>
            </a:fld>
            <a:endParaRPr lang="en-US"/>
          </a:p>
        </p:txBody>
      </p:sp>
      <p:sp>
        <p:nvSpPr>
          <p:cNvPr id="3" name="Footer Placeholder 2">
            <a:extLst>
              <a:ext uri="{FF2B5EF4-FFF2-40B4-BE49-F238E27FC236}">
                <a16:creationId xmlns:a16="http://schemas.microsoft.com/office/drawing/2014/main" id="{14BE469C-44DF-4FF6-A8C6-61589867D9F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CCE2FF4-2E87-4EC0-B59F-E0D3846234A9}"/>
              </a:ext>
            </a:extLst>
          </p:cNvPr>
          <p:cNvSpPr>
            <a:spLocks noGrp="1"/>
          </p:cNvSpPr>
          <p:nvPr>
            <p:ph type="sldNum" sz="quarter" idx="12"/>
          </p:nvPr>
        </p:nvSpPr>
        <p:spPr/>
        <p:txBody>
          <a:bodyPr/>
          <a:lstStyle/>
          <a:p>
            <a:fld id="{0E09054B-3864-413C-944D-7A2FF4A2E9E4}" type="slidenum">
              <a:rPr lang="en-US" smtClean="0"/>
              <a:t>‹#›</a:t>
            </a:fld>
            <a:endParaRPr lang="en-US"/>
          </a:p>
        </p:txBody>
      </p:sp>
    </p:spTree>
    <p:extLst>
      <p:ext uri="{BB962C8B-B14F-4D97-AF65-F5344CB8AC3E}">
        <p14:creationId xmlns:p14="http://schemas.microsoft.com/office/powerpoint/2010/main" val="34803607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3A5F3-2399-498B-88EF-36835DE923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0D73996-0574-40C4-B567-A1B1309183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EC6A5A8-8DDF-4835-A737-2ED4B5EB11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D8611F1-903F-46FA-A2B4-408E7453AA3D}"/>
              </a:ext>
            </a:extLst>
          </p:cNvPr>
          <p:cNvSpPr>
            <a:spLocks noGrp="1"/>
          </p:cNvSpPr>
          <p:nvPr>
            <p:ph type="dt" sz="half" idx="10"/>
          </p:nvPr>
        </p:nvSpPr>
        <p:spPr/>
        <p:txBody>
          <a:bodyPr/>
          <a:lstStyle/>
          <a:p>
            <a:fld id="{57C58ABF-47BE-4663-867F-CB4EB9AEA93D}" type="datetimeFigureOut">
              <a:rPr lang="en-US" smtClean="0"/>
              <a:t>08-Oct-19</a:t>
            </a:fld>
            <a:endParaRPr lang="en-US"/>
          </a:p>
        </p:txBody>
      </p:sp>
      <p:sp>
        <p:nvSpPr>
          <p:cNvPr id="6" name="Footer Placeholder 5">
            <a:extLst>
              <a:ext uri="{FF2B5EF4-FFF2-40B4-BE49-F238E27FC236}">
                <a16:creationId xmlns:a16="http://schemas.microsoft.com/office/drawing/2014/main" id="{3BC72276-EF2C-4019-9520-77514B2F13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29BA4E-C024-47BB-9549-502E594EADD9}"/>
              </a:ext>
            </a:extLst>
          </p:cNvPr>
          <p:cNvSpPr>
            <a:spLocks noGrp="1"/>
          </p:cNvSpPr>
          <p:nvPr>
            <p:ph type="sldNum" sz="quarter" idx="12"/>
          </p:nvPr>
        </p:nvSpPr>
        <p:spPr/>
        <p:txBody>
          <a:bodyPr/>
          <a:lstStyle/>
          <a:p>
            <a:fld id="{0E09054B-3864-413C-944D-7A2FF4A2E9E4}" type="slidenum">
              <a:rPr lang="en-US" smtClean="0"/>
              <a:t>‹#›</a:t>
            </a:fld>
            <a:endParaRPr lang="en-US"/>
          </a:p>
        </p:txBody>
      </p:sp>
    </p:spTree>
    <p:extLst>
      <p:ext uri="{BB962C8B-B14F-4D97-AF65-F5344CB8AC3E}">
        <p14:creationId xmlns:p14="http://schemas.microsoft.com/office/powerpoint/2010/main" val="1550977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CB983-AAC8-4181-96ED-1CEF5483DB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BC6EDF3-A725-44B0-85AF-E946679417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2B1A765-187E-4EE5-BF6F-836D1336AE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CD5437B-FDE9-4CD9-B295-01CD452816BA}"/>
              </a:ext>
            </a:extLst>
          </p:cNvPr>
          <p:cNvSpPr>
            <a:spLocks noGrp="1"/>
          </p:cNvSpPr>
          <p:nvPr>
            <p:ph type="dt" sz="half" idx="10"/>
          </p:nvPr>
        </p:nvSpPr>
        <p:spPr/>
        <p:txBody>
          <a:bodyPr/>
          <a:lstStyle/>
          <a:p>
            <a:fld id="{57C58ABF-47BE-4663-867F-CB4EB9AEA93D}" type="datetimeFigureOut">
              <a:rPr lang="en-US" smtClean="0"/>
              <a:t>08-Oct-19</a:t>
            </a:fld>
            <a:endParaRPr lang="en-US"/>
          </a:p>
        </p:txBody>
      </p:sp>
      <p:sp>
        <p:nvSpPr>
          <p:cNvPr id="6" name="Footer Placeholder 5">
            <a:extLst>
              <a:ext uri="{FF2B5EF4-FFF2-40B4-BE49-F238E27FC236}">
                <a16:creationId xmlns:a16="http://schemas.microsoft.com/office/drawing/2014/main" id="{3BCC3DC6-760A-486B-B815-669BFF5699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E93D30-0DCA-4439-8FF3-46E70B4BA0AB}"/>
              </a:ext>
            </a:extLst>
          </p:cNvPr>
          <p:cNvSpPr>
            <a:spLocks noGrp="1"/>
          </p:cNvSpPr>
          <p:nvPr>
            <p:ph type="sldNum" sz="quarter" idx="12"/>
          </p:nvPr>
        </p:nvSpPr>
        <p:spPr/>
        <p:txBody>
          <a:bodyPr/>
          <a:lstStyle/>
          <a:p>
            <a:fld id="{0E09054B-3864-413C-944D-7A2FF4A2E9E4}" type="slidenum">
              <a:rPr lang="en-US" smtClean="0"/>
              <a:t>‹#›</a:t>
            </a:fld>
            <a:endParaRPr lang="en-US"/>
          </a:p>
        </p:txBody>
      </p:sp>
    </p:spTree>
    <p:extLst>
      <p:ext uri="{BB962C8B-B14F-4D97-AF65-F5344CB8AC3E}">
        <p14:creationId xmlns:p14="http://schemas.microsoft.com/office/powerpoint/2010/main" val="32397840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slideLayout" Target="../slideLayouts/slideLayout38.xml"/><Relationship Id="rId3" Type="http://schemas.openxmlformats.org/officeDocument/2006/relationships/slideLayout" Target="../slideLayouts/slideLayout15.xml"/><Relationship Id="rId21" Type="http://schemas.openxmlformats.org/officeDocument/2006/relationships/slideLayout" Target="../slideLayouts/slideLayout33.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29" Type="http://schemas.openxmlformats.org/officeDocument/2006/relationships/image" Target="../media/image1.png"/><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28" Type="http://schemas.openxmlformats.org/officeDocument/2006/relationships/theme" Target="../theme/theme2.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4541E6F-4637-4AC6-906E-AA4B8DC2C69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F941B7-A6A4-42A6-98C3-2BB3DF5145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F4504F-968C-4F91-9340-2EF82DF4F10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7C58ABF-47BE-4663-867F-CB4EB9AEA93D}" type="datetimeFigureOut">
              <a:rPr lang="en-US" smtClean="0"/>
              <a:t>08-Oct-19</a:t>
            </a:fld>
            <a:endParaRPr lang="en-US"/>
          </a:p>
        </p:txBody>
      </p:sp>
      <p:sp>
        <p:nvSpPr>
          <p:cNvPr id="5" name="Footer Placeholder 4">
            <a:extLst>
              <a:ext uri="{FF2B5EF4-FFF2-40B4-BE49-F238E27FC236}">
                <a16:creationId xmlns:a16="http://schemas.microsoft.com/office/drawing/2014/main" id="{1FC553B4-402F-4DC1-8593-DBF35343372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707F50F-D4BB-4CDE-87B4-47030FB2B0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09054B-3864-413C-944D-7A2FF4A2E9E4}" type="slidenum">
              <a:rPr lang="en-US" smtClean="0"/>
              <a:t>‹#›</a:t>
            </a:fld>
            <a:endParaRPr lang="en-US"/>
          </a:p>
        </p:txBody>
      </p:sp>
    </p:spTree>
    <p:extLst>
      <p:ext uri="{BB962C8B-B14F-4D97-AF65-F5344CB8AC3E}">
        <p14:creationId xmlns:p14="http://schemas.microsoft.com/office/powerpoint/2010/main" val="41069429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p:cNvPicPr>
            <a:picLocks noChangeAspect="1"/>
          </p:cNvPicPr>
          <p:nvPr userDrawn="1"/>
        </p:nvPicPr>
        <p:blipFill>
          <a:blip r:embed="rId29"/>
          <a:stretch>
            <a:fillRect/>
          </a:stretch>
        </p:blipFill>
        <p:spPr>
          <a:xfrm rot="5400000">
            <a:off x="9208748" y="2991033"/>
            <a:ext cx="6858623" cy="876557"/>
          </a:xfrm>
          <a:prstGeom prst="rect">
            <a:avLst/>
          </a:prstGeom>
        </p:spPr>
      </p:pic>
    </p:spTree>
    <p:extLst>
      <p:ext uri="{BB962C8B-B14F-4D97-AF65-F5344CB8AC3E}">
        <p14:creationId xmlns:p14="http://schemas.microsoft.com/office/powerpoint/2010/main" val="1718666746"/>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 id="2147483691" r:id="rId16"/>
    <p:sldLayoutId id="2147483692" r:id="rId17"/>
    <p:sldLayoutId id="2147483693" r:id="rId18"/>
    <p:sldLayoutId id="2147483694" r:id="rId19"/>
    <p:sldLayoutId id="2147483695" r:id="rId20"/>
    <p:sldLayoutId id="2147483696" r:id="rId21"/>
    <p:sldLayoutId id="2147483697" r:id="rId22"/>
    <p:sldLayoutId id="2147483698" r:id="rId23"/>
    <p:sldLayoutId id="2147483699" r:id="rId24"/>
    <p:sldLayoutId id="2147483700" r:id="rId25"/>
    <p:sldLayoutId id="2147483701" r:id="rId26"/>
    <p:sldLayoutId id="2147483702" r:id="rId27"/>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6.jpe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hyperlink" Target="http://aka.ms/wslab" TargetMode="External"/><Relationship Id="rId2" Type="http://schemas.openxmlformats.org/officeDocument/2006/relationships/notesSlide" Target="../notesSlides/notesSlide4.xml"/><Relationship Id="rId1" Type="http://schemas.openxmlformats.org/officeDocument/2006/relationships/slideLayout" Target="../slideLayouts/slideLayout16.xml"/><Relationship Id="rId4" Type="http://schemas.openxmlformats.org/officeDocument/2006/relationships/image" Target="../media/image8.gif"/></Relationships>
</file>

<file path=ppt/slides/_rels/slide5.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39.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microsoft/WSLab/tree/master/Scenarios/S2D%20Hyperconverged" TargetMode="External"/><Relationship Id="rId1" Type="http://schemas.openxmlformats.org/officeDocument/2006/relationships/slideLayout" Target="../slideLayouts/slideLayout39.xml"/></Relationships>
</file>

<file path=ppt/slides/_rels/slide7.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39.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9.xm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Microsoft/WSLab/tree/master/Scenarios/S2D%20and%20Bare%20Metal%20with%20SCVMM" TargetMode="External"/><Relationship Id="rId1" Type="http://schemas.openxmlformats.org/officeDocument/2006/relationships/slideLayout" Target="../slideLayouts/slideLayout3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D95A760-CE4E-4BDF-90A4-52970ACBA979}"/>
              </a:ext>
            </a:extLst>
          </p:cNvPr>
          <p:cNvSpPr txBox="1"/>
          <p:nvPr/>
        </p:nvSpPr>
        <p:spPr>
          <a:xfrm>
            <a:off x="634144" y="2364383"/>
            <a:ext cx="10923711" cy="1200329"/>
          </a:xfrm>
          <a:prstGeom prst="rect">
            <a:avLst/>
          </a:prstGeom>
          <a:noFill/>
        </p:spPr>
        <p:txBody>
          <a:bodyPr wrap="square" rtlCol="0">
            <a:spAutoFit/>
          </a:bodyPr>
          <a:lstStyle/>
          <a:p>
            <a:r>
              <a:rPr lang="en-US" sz="4000" b="1" dirty="0">
                <a:solidFill>
                  <a:srgbClr val="676A6C"/>
                </a:solidFill>
                <a:latin typeface="open sans"/>
              </a:rPr>
              <a:t>Deploying real </a:t>
            </a:r>
            <a:r>
              <a:rPr lang="en-US" sz="4000" b="1" dirty="0" err="1">
                <a:solidFill>
                  <a:srgbClr val="676A6C"/>
                </a:solidFill>
                <a:latin typeface="open sans"/>
              </a:rPr>
              <a:t>AzS</a:t>
            </a:r>
            <a:r>
              <a:rPr lang="en-US" sz="4000" b="1" dirty="0">
                <a:solidFill>
                  <a:srgbClr val="676A6C"/>
                </a:solidFill>
                <a:latin typeface="open sans"/>
              </a:rPr>
              <a:t> HCI clusters with </a:t>
            </a:r>
            <a:r>
              <a:rPr lang="en-US" sz="4000" b="1" dirty="0" err="1">
                <a:solidFill>
                  <a:srgbClr val="676A6C"/>
                </a:solidFill>
                <a:latin typeface="open sans"/>
              </a:rPr>
              <a:t>WSLab</a:t>
            </a:r>
            <a:endParaRPr lang="en-US" sz="4000" b="1" dirty="0">
              <a:solidFill>
                <a:srgbClr val="676A6C"/>
              </a:solidFill>
              <a:latin typeface="open sans"/>
            </a:endParaRPr>
          </a:p>
          <a:p>
            <a:pPr algn="ctr"/>
            <a:r>
              <a:rPr lang="en-US" sz="3200" dirty="0" err="1">
                <a:solidFill>
                  <a:schemeClr val="bg1"/>
                </a:solidFill>
              </a:rPr>
              <a:t>WSLab</a:t>
            </a:r>
            <a:r>
              <a:rPr lang="en-US" sz="3200" dirty="0">
                <a:solidFill>
                  <a:schemeClr val="bg1"/>
                </a:solidFill>
              </a:rPr>
              <a:t> is not only for labs</a:t>
            </a:r>
          </a:p>
        </p:txBody>
      </p:sp>
      <p:sp>
        <p:nvSpPr>
          <p:cNvPr id="5" name="Subtitle 13">
            <a:extLst>
              <a:ext uri="{FF2B5EF4-FFF2-40B4-BE49-F238E27FC236}">
                <a16:creationId xmlns:a16="http://schemas.microsoft.com/office/drawing/2014/main" id="{19E36407-C103-40A5-85B3-59308D72CFC2}"/>
              </a:ext>
            </a:extLst>
          </p:cNvPr>
          <p:cNvSpPr txBox="1">
            <a:spLocks/>
          </p:cNvSpPr>
          <p:nvPr/>
        </p:nvSpPr>
        <p:spPr>
          <a:xfrm>
            <a:off x="1988717" y="4640630"/>
            <a:ext cx="4572000" cy="1033462"/>
          </a:xfrm>
          <a:prstGeom prst="rect">
            <a:avLst/>
          </a:prstGeom>
        </p:spPr>
        <p:txBody>
          <a:bodyPr vert="horz" lIns="91440" tIns="45720" rIns="91440" bIns="45720" rtlCol="0" anchor="ctr">
            <a:normAutofit/>
          </a:bodyPr>
          <a:lstStyle>
            <a:lvl1pPr marL="0" indent="0" algn="l" defTabSz="914446" rtl="0" eaLnBrk="1" latinLnBrk="0" hangingPunct="1">
              <a:lnSpc>
                <a:spcPct val="90000"/>
              </a:lnSpc>
              <a:spcBef>
                <a:spcPts val="1000"/>
              </a:spcBef>
              <a:buFont typeface="Arial" panose="020B0604020202020204" pitchFamily="34" charset="0"/>
              <a:buNone/>
              <a:defRPr sz="2400" b="0" i="0" kern="1200">
                <a:solidFill>
                  <a:schemeClr val="bg2">
                    <a:lumMod val="75000"/>
                  </a:schemeClr>
                </a:solidFill>
                <a:latin typeface="Segoe UI Light" panose="020B0502040204020203" pitchFamily="34" charset="0"/>
                <a:ea typeface="+mn-ea"/>
                <a:cs typeface="Segoe UI Light" panose="020B0502040204020203" pitchFamily="34" charset="0"/>
              </a:defRPr>
            </a:lvl1pPr>
            <a:lvl2pPr marL="457223" indent="0" algn="ctr" defTabSz="914446" rtl="0" eaLnBrk="1" latinLnBrk="0" hangingPunct="1">
              <a:lnSpc>
                <a:spcPct val="90000"/>
              </a:lnSpc>
              <a:spcBef>
                <a:spcPts val="500"/>
              </a:spcBef>
              <a:buFont typeface="Arial" panose="020B0604020202020204" pitchFamily="34" charset="0"/>
              <a:buNone/>
              <a:defRPr sz="2000" b="0" i="0" kern="1200">
                <a:solidFill>
                  <a:schemeClr val="tx2"/>
                </a:solidFill>
                <a:latin typeface="Segoe UI" panose="020B0502040204020203" pitchFamily="34" charset="0"/>
                <a:ea typeface="+mn-ea"/>
                <a:cs typeface="Segoe UI" panose="020B0502040204020203" pitchFamily="34" charset="0"/>
              </a:defRPr>
            </a:lvl2pPr>
            <a:lvl3pPr marL="914446" indent="0" algn="ctr" defTabSz="914446" rtl="0" eaLnBrk="1" latinLnBrk="0" hangingPunct="1">
              <a:lnSpc>
                <a:spcPct val="90000"/>
              </a:lnSpc>
              <a:spcBef>
                <a:spcPts val="500"/>
              </a:spcBef>
              <a:buFont typeface="Arial" panose="020B0604020202020204" pitchFamily="34" charset="0"/>
              <a:buNone/>
              <a:defRPr sz="1800" b="0" i="0" kern="1200">
                <a:solidFill>
                  <a:schemeClr val="tx2"/>
                </a:solidFill>
                <a:latin typeface="Segoe UI" panose="020B0502040204020203" pitchFamily="34" charset="0"/>
                <a:ea typeface="+mn-ea"/>
                <a:cs typeface="Segoe UI" panose="020B0502040204020203" pitchFamily="34" charset="0"/>
              </a:defRPr>
            </a:lvl3pPr>
            <a:lvl4pPr marL="1371669" indent="0" algn="ctr" defTabSz="914446" rtl="0" eaLnBrk="1" latinLnBrk="0" hangingPunct="1">
              <a:lnSpc>
                <a:spcPct val="90000"/>
              </a:lnSpc>
              <a:spcBef>
                <a:spcPts val="500"/>
              </a:spcBef>
              <a:buFont typeface="Arial" panose="020B0604020202020204" pitchFamily="34" charset="0"/>
              <a:buNone/>
              <a:defRPr sz="1600" b="0" i="0" kern="1200">
                <a:solidFill>
                  <a:schemeClr val="tx2"/>
                </a:solidFill>
                <a:latin typeface="Segoe UI" panose="020B0502040204020203" pitchFamily="34" charset="0"/>
                <a:ea typeface="+mn-ea"/>
                <a:cs typeface="Segoe UI" panose="020B0502040204020203" pitchFamily="34" charset="0"/>
              </a:defRPr>
            </a:lvl4pPr>
            <a:lvl5pPr marL="1828891" indent="0" algn="ctr" defTabSz="914446" rtl="0" eaLnBrk="1" latinLnBrk="0" hangingPunct="1">
              <a:lnSpc>
                <a:spcPct val="90000"/>
              </a:lnSpc>
              <a:spcBef>
                <a:spcPts val="500"/>
              </a:spcBef>
              <a:buFont typeface="Arial" panose="020B0604020202020204" pitchFamily="34" charset="0"/>
              <a:buNone/>
              <a:defRPr sz="1600" b="0" i="0" kern="1200">
                <a:solidFill>
                  <a:schemeClr val="tx2"/>
                </a:solidFill>
                <a:latin typeface="Segoe UI" panose="020B0502040204020203" pitchFamily="34" charset="0"/>
                <a:ea typeface="+mn-ea"/>
                <a:cs typeface="Segoe UI" panose="020B0502040204020203" pitchFamily="34" charset="0"/>
              </a:defRPr>
            </a:lvl5pPr>
            <a:lvl6pPr marL="2286114" indent="0" algn="ctr" defTabSz="91444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337" indent="0" algn="ctr" defTabSz="91444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560" indent="0" algn="ctr" defTabSz="91444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783" indent="0" algn="ctr" defTabSz="914446"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cs-CZ" dirty="0">
                <a:solidFill>
                  <a:schemeClr val="bg1">
                    <a:lumMod val="85000"/>
                  </a:schemeClr>
                </a:solidFill>
                <a:latin typeface="Segoe UI Semilight" panose="020B0402040204020203" pitchFamily="34" charset="0"/>
                <a:cs typeface="Segoe UI Semilight" panose="020B0402040204020203" pitchFamily="34" charset="0"/>
              </a:rPr>
              <a:t>Jaromir Kaspar</a:t>
            </a:r>
            <a:endParaRPr lang="en-US" dirty="0">
              <a:solidFill>
                <a:schemeClr val="bg1">
                  <a:lumMod val="85000"/>
                </a:schemeClr>
              </a:solidFill>
              <a:latin typeface="Segoe UI Semilight" panose="020B0402040204020203" pitchFamily="34" charset="0"/>
              <a:cs typeface="Segoe UI Semilight" panose="020B0402040204020203" pitchFamily="34" charset="0"/>
            </a:endParaRPr>
          </a:p>
          <a:p>
            <a:r>
              <a:rPr lang="en-US" sz="1800" dirty="0">
                <a:solidFill>
                  <a:schemeClr val="bg1">
                    <a:lumMod val="85000"/>
                  </a:schemeClr>
                </a:solidFill>
                <a:latin typeface="Segoe UI Semilight" panose="020B0402040204020203" pitchFamily="34" charset="0"/>
                <a:cs typeface="Segoe UI Semilight" panose="020B0402040204020203" pitchFamily="34" charset="0"/>
              </a:rPr>
              <a:t>Sr. </a:t>
            </a:r>
            <a:r>
              <a:rPr lang="cs-CZ" sz="1800" dirty="0">
                <a:solidFill>
                  <a:schemeClr val="bg1">
                    <a:lumMod val="85000"/>
                  </a:schemeClr>
                </a:solidFill>
                <a:latin typeface="Segoe UI Semilight" panose="020B0402040204020203" pitchFamily="34" charset="0"/>
                <a:cs typeface="Segoe UI Semilight" panose="020B0402040204020203" pitchFamily="34" charset="0"/>
              </a:rPr>
              <a:t>Premier Field Engineer</a:t>
            </a:r>
            <a:endParaRPr lang="en-US" sz="1800" dirty="0">
              <a:solidFill>
                <a:schemeClr val="bg1">
                  <a:lumMod val="85000"/>
                </a:schemeClr>
              </a:solidFill>
              <a:latin typeface="Segoe UI Semilight" panose="020B0402040204020203" pitchFamily="34" charset="0"/>
              <a:cs typeface="Segoe UI Semilight" panose="020B0402040204020203" pitchFamily="34" charset="0"/>
            </a:endParaRPr>
          </a:p>
        </p:txBody>
      </p:sp>
      <p:pic>
        <p:nvPicPr>
          <p:cNvPr id="12" name="Picture 11">
            <a:extLst>
              <a:ext uri="{FF2B5EF4-FFF2-40B4-BE49-F238E27FC236}">
                <a16:creationId xmlns:a16="http://schemas.microsoft.com/office/drawing/2014/main" id="{239EC4BF-A614-4E65-AB5F-5F6D0521CA5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557" y="645776"/>
            <a:ext cx="1804401" cy="808746"/>
          </a:xfrm>
          <a:prstGeom prst="rect">
            <a:avLst/>
          </a:prstGeom>
        </p:spPr>
      </p:pic>
      <p:grpSp>
        <p:nvGrpSpPr>
          <p:cNvPr id="21" name="Group 20">
            <a:extLst>
              <a:ext uri="{FF2B5EF4-FFF2-40B4-BE49-F238E27FC236}">
                <a16:creationId xmlns:a16="http://schemas.microsoft.com/office/drawing/2014/main" id="{11ED6CBA-A4C9-4787-99AB-A458A3E52E5B}"/>
              </a:ext>
            </a:extLst>
          </p:cNvPr>
          <p:cNvGrpSpPr/>
          <p:nvPr/>
        </p:nvGrpSpPr>
        <p:grpSpPr>
          <a:xfrm>
            <a:off x="1988717" y="5674903"/>
            <a:ext cx="1929906" cy="365760"/>
            <a:chOff x="1957874" y="5374457"/>
            <a:chExt cx="1929906" cy="365760"/>
          </a:xfrm>
        </p:grpSpPr>
        <p:sp>
          <p:nvSpPr>
            <p:cNvPr id="11" name="TextBox 10">
              <a:extLst>
                <a:ext uri="{FF2B5EF4-FFF2-40B4-BE49-F238E27FC236}">
                  <a16:creationId xmlns:a16="http://schemas.microsoft.com/office/drawing/2014/main" id="{D979ACE5-9546-4B1A-BAEC-C17D7AEA3F0B}"/>
                </a:ext>
              </a:extLst>
            </p:cNvPr>
            <p:cNvSpPr txBox="1"/>
            <p:nvPr/>
          </p:nvSpPr>
          <p:spPr>
            <a:xfrm>
              <a:off x="2323634" y="5395755"/>
              <a:ext cx="1564146" cy="323165"/>
            </a:xfrm>
            <a:prstGeom prst="rect">
              <a:avLst/>
            </a:prstGeom>
            <a:noFill/>
          </p:spPr>
          <p:txBody>
            <a:bodyPr wrap="none" rtlCol="0">
              <a:spAutoFit/>
            </a:bodyPr>
            <a:lstStyle/>
            <a:p>
              <a:r>
                <a:rPr lang="en-US" sz="1500" dirty="0">
                  <a:solidFill>
                    <a:schemeClr val="bg1"/>
                  </a:solidFill>
                  <a:latin typeface="Segoe UI Semibold" panose="020B0702040204020203" pitchFamily="34" charset="0"/>
                  <a:cs typeface="Segoe UI Semibold" panose="020B0702040204020203" pitchFamily="34" charset="0"/>
                </a:rPr>
                <a:t>@</a:t>
              </a:r>
              <a:r>
                <a:rPr lang="cs-CZ" sz="1500" dirty="0">
                  <a:solidFill>
                    <a:schemeClr val="bg1"/>
                  </a:solidFill>
                  <a:latin typeface="Segoe UI Semibold" panose="020B0702040204020203" pitchFamily="34" charset="0"/>
                  <a:cs typeface="Segoe UI Semibold" panose="020B0702040204020203" pitchFamily="34" charset="0"/>
                </a:rPr>
                <a:t>jaromirkaspar</a:t>
              </a:r>
              <a:endParaRPr lang="en-US" sz="1500" dirty="0">
                <a:solidFill>
                  <a:schemeClr val="bg1"/>
                </a:solidFill>
                <a:latin typeface="Segoe UI Semibold" panose="020B0702040204020203" pitchFamily="34" charset="0"/>
                <a:cs typeface="Segoe UI Semibold" panose="020B0702040204020203" pitchFamily="34" charset="0"/>
              </a:endParaRPr>
            </a:p>
          </p:txBody>
        </p:sp>
        <p:pic>
          <p:nvPicPr>
            <p:cNvPr id="14" name="Picture 13">
              <a:extLst>
                <a:ext uri="{FF2B5EF4-FFF2-40B4-BE49-F238E27FC236}">
                  <a16:creationId xmlns:a16="http://schemas.microsoft.com/office/drawing/2014/main" id="{2BB478F0-BEA2-4B2A-AA3A-BBB4DBA9A8BF}"/>
                </a:ext>
              </a:extLst>
            </p:cNvPr>
            <p:cNvPicPr>
              <a:picLocks noChangeAspect="1"/>
            </p:cNvPicPr>
            <p:nvPr/>
          </p:nvPicPr>
          <p:blipFill>
            <a:blip r:embed="rId4" cstate="print">
              <a:biLevel thresh="50000"/>
              <a:extLst>
                <a:ext uri="{28A0092B-C50C-407E-A947-70E740481C1C}">
                  <a14:useLocalDpi xmlns:a14="http://schemas.microsoft.com/office/drawing/2010/main"/>
                </a:ext>
              </a:extLst>
            </a:blip>
            <a:stretch>
              <a:fillRect/>
            </a:stretch>
          </p:blipFill>
          <p:spPr>
            <a:xfrm>
              <a:off x="1957874" y="5374457"/>
              <a:ext cx="365760" cy="365760"/>
            </a:xfrm>
            <a:prstGeom prst="rect">
              <a:avLst/>
            </a:prstGeom>
          </p:spPr>
        </p:pic>
      </p:grpSp>
      <p:pic>
        <p:nvPicPr>
          <p:cNvPr id="8" name="Picture 7">
            <a:extLst>
              <a:ext uri="{FF2B5EF4-FFF2-40B4-BE49-F238E27FC236}">
                <a16:creationId xmlns:a16="http://schemas.microsoft.com/office/drawing/2014/main" id="{B0467C42-1EEE-40D7-8E14-D8C88B9B5F15}"/>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69589" y="4659953"/>
            <a:ext cx="1036248" cy="1036248"/>
          </a:xfrm>
          <a:prstGeom prst="ellipse">
            <a:avLst/>
          </a:prstGeom>
          <a:ln w="63500" cap="rnd">
            <a:no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extLst>
      <p:ext uri="{BB962C8B-B14F-4D97-AF65-F5344CB8AC3E}">
        <p14:creationId xmlns:p14="http://schemas.microsoft.com/office/powerpoint/2010/main" val="1965259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F3A5-1242-4B62-B30D-6EBD1AEE2D31}"/>
              </a:ext>
            </a:extLst>
          </p:cNvPr>
          <p:cNvSpPr>
            <a:spLocks noGrp="1"/>
          </p:cNvSpPr>
          <p:nvPr>
            <p:ph type="title"/>
          </p:nvPr>
        </p:nvSpPr>
        <p:spPr/>
        <p:txBody>
          <a:bodyPr/>
          <a:lstStyle/>
          <a:p>
            <a:pPr defTabSz="914400"/>
            <a:r>
              <a:rPr lang="en-US" sz="3000" dirty="0">
                <a:solidFill>
                  <a:schemeClr val="tx1">
                    <a:lumMod val="85000"/>
                    <a:lumOff val="15000"/>
                  </a:schemeClr>
                </a:solidFill>
                <a:latin typeface="Segoe UI" panose="020B0502040204020203" pitchFamily="34" charset="0"/>
              </a:rPr>
              <a:t>Deployment of S2D from SCVMM – cont.</a:t>
            </a:r>
          </a:p>
        </p:txBody>
      </p:sp>
      <p:sp>
        <p:nvSpPr>
          <p:cNvPr id="3" name="Content Placeholder 2">
            <a:extLst>
              <a:ext uri="{FF2B5EF4-FFF2-40B4-BE49-F238E27FC236}">
                <a16:creationId xmlns:a16="http://schemas.microsoft.com/office/drawing/2014/main" id="{0BD0D96D-FB0F-4502-AB01-AB970261EB07}"/>
              </a:ext>
            </a:extLst>
          </p:cNvPr>
          <p:cNvSpPr>
            <a:spLocks noGrp="1"/>
          </p:cNvSpPr>
          <p:nvPr>
            <p:ph idx="1"/>
          </p:nvPr>
        </p:nvSpPr>
        <p:spPr>
          <a:xfrm>
            <a:off x="269241" y="1189178"/>
            <a:ext cx="11653521" cy="2598147"/>
          </a:xfrm>
        </p:spPr>
        <p:txBody>
          <a:bodyPr/>
          <a:lstStyle/>
          <a:p>
            <a:r>
              <a:rPr lang="en-US" dirty="0"/>
              <a:t>Simulation covered at aka.ms/</a:t>
            </a:r>
            <a:r>
              <a:rPr lang="en-US" dirty="0" err="1"/>
              <a:t>wslabvideos</a:t>
            </a:r>
            <a:endParaRPr lang="en-US" dirty="0"/>
          </a:p>
          <a:p>
            <a:r>
              <a:rPr lang="en-US" dirty="0"/>
              <a:t>VHD for OS can be created with CreateParentDisk.ps1</a:t>
            </a:r>
          </a:p>
          <a:p>
            <a:endParaRPr lang="en-US" dirty="0"/>
          </a:p>
        </p:txBody>
      </p:sp>
      <p:pic>
        <p:nvPicPr>
          <p:cNvPr id="4" name="Picture 3">
            <a:extLst>
              <a:ext uri="{FF2B5EF4-FFF2-40B4-BE49-F238E27FC236}">
                <a16:creationId xmlns:a16="http://schemas.microsoft.com/office/drawing/2014/main" id="{9CCE2A26-E06E-425F-9074-BD9B486A7BED}"/>
              </a:ext>
            </a:extLst>
          </p:cNvPr>
          <p:cNvPicPr>
            <a:picLocks noChangeAspect="1"/>
          </p:cNvPicPr>
          <p:nvPr/>
        </p:nvPicPr>
        <p:blipFill>
          <a:blip r:embed="rId2"/>
          <a:stretch>
            <a:fillRect/>
          </a:stretch>
        </p:blipFill>
        <p:spPr>
          <a:xfrm>
            <a:off x="2952750" y="3634789"/>
            <a:ext cx="6286500" cy="2933700"/>
          </a:xfrm>
          <a:prstGeom prst="rect">
            <a:avLst/>
          </a:prstGeom>
        </p:spPr>
      </p:pic>
    </p:spTree>
    <p:extLst>
      <p:ext uri="{BB962C8B-B14F-4D97-AF65-F5344CB8AC3E}">
        <p14:creationId xmlns:p14="http://schemas.microsoft.com/office/powerpoint/2010/main" val="35708505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F3A5-1242-4B62-B30D-6EBD1AEE2D31}"/>
              </a:ext>
            </a:extLst>
          </p:cNvPr>
          <p:cNvSpPr>
            <a:spLocks noGrp="1"/>
          </p:cNvSpPr>
          <p:nvPr>
            <p:ph type="title"/>
          </p:nvPr>
        </p:nvSpPr>
        <p:spPr/>
        <p:txBody>
          <a:bodyPr/>
          <a:lstStyle/>
          <a:p>
            <a:pPr defTabSz="914400"/>
            <a:r>
              <a:rPr lang="en-US" sz="3000" dirty="0">
                <a:solidFill>
                  <a:schemeClr val="tx1">
                    <a:lumMod val="85000"/>
                    <a:lumOff val="15000"/>
                  </a:schemeClr>
                </a:solidFill>
                <a:latin typeface="Segoe UI" panose="020B0502040204020203" pitchFamily="34" charset="0"/>
              </a:rPr>
              <a:t>Demo</a:t>
            </a:r>
          </a:p>
        </p:txBody>
      </p:sp>
    </p:spTree>
    <p:extLst>
      <p:ext uri="{BB962C8B-B14F-4D97-AF65-F5344CB8AC3E}">
        <p14:creationId xmlns:p14="http://schemas.microsoft.com/office/powerpoint/2010/main" val="650255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F3A5-1242-4B62-B30D-6EBD1AEE2D31}"/>
              </a:ext>
            </a:extLst>
          </p:cNvPr>
          <p:cNvSpPr>
            <a:spLocks noGrp="1"/>
          </p:cNvSpPr>
          <p:nvPr>
            <p:ph type="title"/>
          </p:nvPr>
        </p:nvSpPr>
        <p:spPr/>
        <p:txBody>
          <a:bodyPr/>
          <a:lstStyle/>
          <a:p>
            <a:pPr defTabSz="914400"/>
            <a:r>
              <a:rPr lang="en-US" sz="3000" dirty="0">
                <a:solidFill>
                  <a:schemeClr val="tx1">
                    <a:lumMod val="85000"/>
                    <a:lumOff val="15000"/>
                  </a:schemeClr>
                </a:solidFill>
                <a:latin typeface="Segoe UI" panose="020B0502040204020203" pitchFamily="34" charset="0"/>
              </a:rPr>
              <a:t>Deployment of S2D from Laptop – POC</a:t>
            </a:r>
          </a:p>
        </p:txBody>
      </p:sp>
      <p:sp>
        <p:nvSpPr>
          <p:cNvPr id="3" name="Content Placeholder 2">
            <a:extLst>
              <a:ext uri="{FF2B5EF4-FFF2-40B4-BE49-F238E27FC236}">
                <a16:creationId xmlns:a16="http://schemas.microsoft.com/office/drawing/2014/main" id="{0BD0D96D-FB0F-4502-AB01-AB970261EB07}"/>
              </a:ext>
            </a:extLst>
          </p:cNvPr>
          <p:cNvSpPr>
            <a:spLocks noGrp="1"/>
          </p:cNvSpPr>
          <p:nvPr>
            <p:ph idx="1"/>
          </p:nvPr>
        </p:nvSpPr>
        <p:spPr>
          <a:xfrm>
            <a:off x="269241" y="1189178"/>
            <a:ext cx="11653521" cy="1908215"/>
          </a:xfrm>
        </p:spPr>
        <p:txBody>
          <a:bodyPr/>
          <a:lstStyle/>
          <a:p>
            <a:r>
              <a:rPr lang="en-US" sz="2800" dirty="0"/>
              <a:t>Deploy </a:t>
            </a:r>
            <a:r>
              <a:rPr lang="en-US" sz="2800" dirty="0" err="1"/>
              <a:t>WSLab</a:t>
            </a:r>
            <a:r>
              <a:rPr lang="en-US" sz="2800" dirty="0"/>
              <a:t> with SCVMM (</a:t>
            </a:r>
            <a:r>
              <a:rPr lang="en-US" sz="2800" dirty="0" err="1"/>
              <a:t>labconfig</a:t>
            </a:r>
            <a:r>
              <a:rPr lang="en-US" sz="2800" dirty="0"/>
              <a:t> can customize domain, DHCP scope…)</a:t>
            </a:r>
          </a:p>
          <a:p>
            <a:r>
              <a:rPr lang="en-US" sz="2800" dirty="0"/>
              <a:t>After deployment can be DC moved to freshly deployed cluster</a:t>
            </a:r>
          </a:p>
          <a:p>
            <a:r>
              <a:rPr lang="en-US" sz="2800" dirty="0"/>
              <a:t>SCVMM can be deployed on separate VM (manual work)</a:t>
            </a:r>
          </a:p>
        </p:txBody>
      </p:sp>
      <p:grpSp>
        <p:nvGrpSpPr>
          <p:cNvPr id="5" name="Group 4">
            <a:extLst>
              <a:ext uri="{FF2B5EF4-FFF2-40B4-BE49-F238E27FC236}">
                <a16:creationId xmlns:a16="http://schemas.microsoft.com/office/drawing/2014/main" id="{D93A8F00-F743-413E-B50B-5274E24EA061}"/>
              </a:ext>
            </a:extLst>
          </p:cNvPr>
          <p:cNvGrpSpPr/>
          <p:nvPr/>
        </p:nvGrpSpPr>
        <p:grpSpPr>
          <a:xfrm>
            <a:off x="4334081" y="5917897"/>
            <a:ext cx="1462088" cy="492125"/>
            <a:chOff x="5129808" y="4437854"/>
            <a:chExt cx="1462088" cy="492125"/>
          </a:xfrm>
        </p:grpSpPr>
        <p:sp>
          <p:nvSpPr>
            <p:cNvPr id="7" name="Rectangle: Rounded Corners 6">
              <a:extLst>
                <a:ext uri="{FF2B5EF4-FFF2-40B4-BE49-F238E27FC236}">
                  <a16:creationId xmlns:a16="http://schemas.microsoft.com/office/drawing/2014/main" id="{E55596FD-BF83-4D52-8685-F060829B199C}"/>
                </a:ext>
              </a:extLst>
            </p:cNvPr>
            <p:cNvSpPr/>
            <p:nvPr/>
          </p:nvSpPr>
          <p:spPr>
            <a:xfrm>
              <a:off x="5129808" y="4437854"/>
              <a:ext cx="1462088" cy="492125"/>
            </a:xfrm>
            <a:prstGeom prst="roundRect">
              <a:avLst/>
            </a:prstGeom>
            <a:noFill/>
            <a:ln w="762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16A12FC-6B4C-4374-AACC-5DDB09EDDB48}"/>
                </a:ext>
              </a:extLst>
            </p:cNvPr>
            <p:cNvSpPr/>
            <p:nvPr/>
          </p:nvSpPr>
          <p:spPr>
            <a:xfrm>
              <a:off x="523239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FC8FC75-52C4-4291-BF4C-C44183720A06}"/>
                </a:ext>
              </a:extLst>
            </p:cNvPr>
            <p:cNvSpPr/>
            <p:nvPr/>
          </p:nvSpPr>
          <p:spPr>
            <a:xfrm>
              <a:off x="537800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389DC26-BB74-4F47-85B1-BD5FE1BEF430}"/>
                </a:ext>
              </a:extLst>
            </p:cNvPr>
            <p:cNvSpPr/>
            <p:nvPr/>
          </p:nvSpPr>
          <p:spPr>
            <a:xfrm>
              <a:off x="552360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826F574-0549-433E-9A63-0A461F1D9129}"/>
                </a:ext>
              </a:extLst>
            </p:cNvPr>
            <p:cNvSpPr/>
            <p:nvPr/>
          </p:nvSpPr>
          <p:spPr>
            <a:xfrm>
              <a:off x="5669211"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E29F7D-DC22-4054-8C4D-31D02185BC07}"/>
                </a:ext>
              </a:extLst>
            </p:cNvPr>
            <p:cNvSpPr/>
            <p:nvPr/>
          </p:nvSpPr>
          <p:spPr>
            <a:xfrm>
              <a:off x="5814815"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4809EBE-AAC5-401C-8010-470045F2908E}"/>
                </a:ext>
              </a:extLst>
            </p:cNvPr>
            <p:cNvSpPr/>
            <p:nvPr/>
          </p:nvSpPr>
          <p:spPr>
            <a:xfrm>
              <a:off x="596041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5F97E68-7474-4726-B7BB-F5914481C52A}"/>
                </a:ext>
              </a:extLst>
            </p:cNvPr>
            <p:cNvSpPr/>
            <p:nvPr/>
          </p:nvSpPr>
          <p:spPr>
            <a:xfrm>
              <a:off x="610602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97FD2EF-FC1E-4559-B751-631C25DAA57A}"/>
                </a:ext>
              </a:extLst>
            </p:cNvPr>
            <p:cNvSpPr/>
            <p:nvPr/>
          </p:nvSpPr>
          <p:spPr>
            <a:xfrm>
              <a:off x="625162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069BA73-E77A-4090-8C7D-3646CDD09AA2}"/>
                </a:ext>
              </a:extLst>
            </p:cNvPr>
            <p:cNvSpPr/>
            <p:nvPr/>
          </p:nvSpPr>
          <p:spPr>
            <a:xfrm>
              <a:off x="639722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C48500A3-6A6C-42F9-8F9C-50679F9B8EEF}"/>
              </a:ext>
            </a:extLst>
          </p:cNvPr>
          <p:cNvGrpSpPr/>
          <p:nvPr/>
        </p:nvGrpSpPr>
        <p:grpSpPr>
          <a:xfrm>
            <a:off x="5953331" y="5917897"/>
            <a:ext cx="1462088" cy="492124"/>
            <a:chOff x="5129808" y="4437854"/>
            <a:chExt cx="1462088" cy="492125"/>
          </a:xfrm>
        </p:grpSpPr>
        <p:sp>
          <p:nvSpPr>
            <p:cNvPr id="18" name="Rectangle: Rounded Corners 17">
              <a:extLst>
                <a:ext uri="{FF2B5EF4-FFF2-40B4-BE49-F238E27FC236}">
                  <a16:creationId xmlns:a16="http://schemas.microsoft.com/office/drawing/2014/main" id="{E9DD34F6-5475-4B60-B34A-E2B83D21BB6B}"/>
                </a:ext>
              </a:extLst>
            </p:cNvPr>
            <p:cNvSpPr/>
            <p:nvPr/>
          </p:nvSpPr>
          <p:spPr>
            <a:xfrm>
              <a:off x="5129808" y="4437854"/>
              <a:ext cx="1462088" cy="492125"/>
            </a:xfrm>
            <a:prstGeom prst="roundRect">
              <a:avLst/>
            </a:prstGeom>
            <a:noFill/>
            <a:ln w="762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0486DF23-42AE-4DC1-8D36-6F38A522D0AB}"/>
                </a:ext>
              </a:extLst>
            </p:cNvPr>
            <p:cNvSpPr/>
            <p:nvPr/>
          </p:nvSpPr>
          <p:spPr>
            <a:xfrm>
              <a:off x="523239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B8B111D-C58A-4708-98EB-1324169E86CE}"/>
                </a:ext>
              </a:extLst>
            </p:cNvPr>
            <p:cNvSpPr/>
            <p:nvPr/>
          </p:nvSpPr>
          <p:spPr>
            <a:xfrm>
              <a:off x="537800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1C8DCC2-8144-4B29-BFC8-7D2C823E84E8}"/>
                </a:ext>
              </a:extLst>
            </p:cNvPr>
            <p:cNvSpPr/>
            <p:nvPr/>
          </p:nvSpPr>
          <p:spPr>
            <a:xfrm>
              <a:off x="552360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3750B39-79A8-497C-9329-004E13C372B0}"/>
                </a:ext>
              </a:extLst>
            </p:cNvPr>
            <p:cNvSpPr/>
            <p:nvPr/>
          </p:nvSpPr>
          <p:spPr>
            <a:xfrm>
              <a:off x="5669211"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7E1A770-A097-4A6B-98AC-B517B3D2165C}"/>
                </a:ext>
              </a:extLst>
            </p:cNvPr>
            <p:cNvSpPr/>
            <p:nvPr/>
          </p:nvSpPr>
          <p:spPr>
            <a:xfrm>
              <a:off x="5814815"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E595C4D2-DE56-44A9-B828-2BE0AD27A372}"/>
                </a:ext>
              </a:extLst>
            </p:cNvPr>
            <p:cNvSpPr/>
            <p:nvPr/>
          </p:nvSpPr>
          <p:spPr>
            <a:xfrm>
              <a:off x="596041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73A78D2-8E3F-48AE-BC88-334E1FDDE2FB}"/>
                </a:ext>
              </a:extLst>
            </p:cNvPr>
            <p:cNvSpPr/>
            <p:nvPr/>
          </p:nvSpPr>
          <p:spPr>
            <a:xfrm>
              <a:off x="610602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4338FDF-6344-4516-B775-F271B688D8DE}"/>
                </a:ext>
              </a:extLst>
            </p:cNvPr>
            <p:cNvSpPr/>
            <p:nvPr/>
          </p:nvSpPr>
          <p:spPr>
            <a:xfrm>
              <a:off x="625162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CDA4A36-73C4-4594-82F0-7694E7902444}"/>
                </a:ext>
              </a:extLst>
            </p:cNvPr>
            <p:cNvSpPr/>
            <p:nvPr/>
          </p:nvSpPr>
          <p:spPr>
            <a:xfrm>
              <a:off x="639722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A0AD7A1A-4217-4FCF-AF9A-63F1432131EB}"/>
              </a:ext>
            </a:extLst>
          </p:cNvPr>
          <p:cNvGrpSpPr/>
          <p:nvPr/>
        </p:nvGrpSpPr>
        <p:grpSpPr>
          <a:xfrm>
            <a:off x="8173227" y="5917897"/>
            <a:ext cx="1462088" cy="492124"/>
            <a:chOff x="5129808" y="4437854"/>
            <a:chExt cx="1462088" cy="492125"/>
          </a:xfrm>
        </p:grpSpPr>
        <p:sp>
          <p:nvSpPr>
            <p:cNvPr id="29" name="Rectangle: Rounded Corners 28">
              <a:extLst>
                <a:ext uri="{FF2B5EF4-FFF2-40B4-BE49-F238E27FC236}">
                  <a16:creationId xmlns:a16="http://schemas.microsoft.com/office/drawing/2014/main" id="{B72D53D5-A375-402A-B0DC-8DB920A4231F}"/>
                </a:ext>
              </a:extLst>
            </p:cNvPr>
            <p:cNvSpPr/>
            <p:nvPr/>
          </p:nvSpPr>
          <p:spPr>
            <a:xfrm>
              <a:off x="5129808" y="4437854"/>
              <a:ext cx="1462088" cy="492125"/>
            </a:xfrm>
            <a:prstGeom prst="roundRect">
              <a:avLst/>
            </a:prstGeom>
            <a:noFill/>
            <a:ln w="762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2838F40-1A01-4727-8716-F2EB03FA8415}"/>
                </a:ext>
              </a:extLst>
            </p:cNvPr>
            <p:cNvSpPr/>
            <p:nvPr/>
          </p:nvSpPr>
          <p:spPr>
            <a:xfrm>
              <a:off x="523239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B9130799-1087-47F5-91C2-B37772FA2C82}"/>
                </a:ext>
              </a:extLst>
            </p:cNvPr>
            <p:cNvSpPr/>
            <p:nvPr/>
          </p:nvSpPr>
          <p:spPr>
            <a:xfrm>
              <a:off x="537800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D475789-D0B1-4BD0-AEEB-13368AF7E2A6}"/>
                </a:ext>
              </a:extLst>
            </p:cNvPr>
            <p:cNvSpPr/>
            <p:nvPr/>
          </p:nvSpPr>
          <p:spPr>
            <a:xfrm>
              <a:off x="552360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084D90F-497C-4A6F-9AB1-17B3D7A91331}"/>
                </a:ext>
              </a:extLst>
            </p:cNvPr>
            <p:cNvSpPr/>
            <p:nvPr/>
          </p:nvSpPr>
          <p:spPr>
            <a:xfrm>
              <a:off x="5669211"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D089D242-EE10-44F0-BEF1-A454F51EC2F3}"/>
                </a:ext>
              </a:extLst>
            </p:cNvPr>
            <p:cNvSpPr/>
            <p:nvPr/>
          </p:nvSpPr>
          <p:spPr>
            <a:xfrm>
              <a:off x="5814815"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CFBAB39-941D-48B3-9F40-B604D2CE2BD4}"/>
                </a:ext>
              </a:extLst>
            </p:cNvPr>
            <p:cNvSpPr/>
            <p:nvPr/>
          </p:nvSpPr>
          <p:spPr>
            <a:xfrm>
              <a:off x="596041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FC6527A9-66CF-4F48-9CF6-74DC6DBCE283}"/>
                </a:ext>
              </a:extLst>
            </p:cNvPr>
            <p:cNvSpPr/>
            <p:nvPr/>
          </p:nvSpPr>
          <p:spPr>
            <a:xfrm>
              <a:off x="610602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73AB5D8-7870-4400-9401-22596E265C08}"/>
                </a:ext>
              </a:extLst>
            </p:cNvPr>
            <p:cNvSpPr/>
            <p:nvPr/>
          </p:nvSpPr>
          <p:spPr>
            <a:xfrm>
              <a:off x="625162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FFCE7575-223A-494D-8D60-AF3A9B56B49C}"/>
                </a:ext>
              </a:extLst>
            </p:cNvPr>
            <p:cNvSpPr/>
            <p:nvPr/>
          </p:nvSpPr>
          <p:spPr>
            <a:xfrm>
              <a:off x="639722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4F33EB47-6640-4446-8D6A-E868B85FD9E4}"/>
              </a:ext>
            </a:extLst>
          </p:cNvPr>
          <p:cNvSpPr txBox="1"/>
          <p:nvPr/>
        </p:nvSpPr>
        <p:spPr>
          <a:xfrm>
            <a:off x="7572581" y="5917578"/>
            <a:ext cx="426517" cy="492443"/>
          </a:xfrm>
          <a:prstGeom prst="rect">
            <a:avLst/>
          </a:prstGeom>
          <a:noFill/>
        </p:spPr>
        <p:txBody>
          <a:bodyPr vert="horz" wrap="square" lIns="0" tIns="0" rIns="0" bIns="0" rtlCol="0">
            <a:spAutoFit/>
          </a:bodyPr>
          <a:lstStyle/>
          <a:p>
            <a:pPr algn="ctr"/>
            <a:r>
              <a:rPr lang="en-US" sz="3200" dirty="0">
                <a:solidFill>
                  <a:schemeClr val="tx2">
                    <a:lumMod val="40000"/>
                    <a:lumOff val="60000"/>
                  </a:schemeClr>
                </a:solidFill>
              </a:rPr>
              <a:t>…</a:t>
            </a:r>
          </a:p>
        </p:txBody>
      </p:sp>
      <p:sp>
        <p:nvSpPr>
          <p:cNvPr id="40" name="TextBox 39">
            <a:extLst>
              <a:ext uri="{FF2B5EF4-FFF2-40B4-BE49-F238E27FC236}">
                <a16:creationId xmlns:a16="http://schemas.microsoft.com/office/drawing/2014/main" id="{4D390714-2833-4516-8441-86C6F1B0E7CC}"/>
              </a:ext>
            </a:extLst>
          </p:cNvPr>
          <p:cNvSpPr txBox="1"/>
          <p:nvPr/>
        </p:nvSpPr>
        <p:spPr>
          <a:xfrm>
            <a:off x="4616733" y="3550502"/>
            <a:ext cx="885825" cy="338554"/>
          </a:xfrm>
          <a:prstGeom prst="rect">
            <a:avLst/>
          </a:prstGeom>
          <a:noFill/>
        </p:spPr>
        <p:txBody>
          <a:bodyPr vert="horz" wrap="square" lIns="0" tIns="0" rIns="0" bIns="0" rtlCol="0">
            <a:spAutoFit/>
          </a:bodyPr>
          <a:lstStyle/>
          <a:p>
            <a:pPr algn="ctr"/>
            <a:r>
              <a:rPr lang="en-US" sz="1100" dirty="0">
                <a:solidFill>
                  <a:schemeClr val="tx2">
                    <a:lumMod val="40000"/>
                    <a:lumOff val="60000"/>
                  </a:schemeClr>
                </a:solidFill>
              </a:rPr>
              <a:t>Laptop with </a:t>
            </a:r>
            <a:r>
              <a:rPr lang="en-US" sz="1100" dirty="0" err="1">
                <a:solidFill>
                  <a:schemeClr val="tx2">
                    <a:lumMod val="40000"/>
                    <a:lumOff val="60000"/>
                  </a:schemeClr>
                </a:solidFill>
              </a:rPr>
              <a:t>WSLab</a:t>
            </a:r>
            <a:endParaRPr lang="en-US" sz="1100" dirty="0">
              <a:solidFill>
                <a:schemeClr val="tx2">
                  <a:lumMod val="40000"/>
                  <a:lumOff val="60000"/>
                </a:schemeClr>
              </a:solidFill>
            </a:endParaRPr>
          </a:p>
        </p:txBody>
      </p:sp>
      <p:sp>
        <p:nvSpPr>
          <p:cNvPr id="41" name="TextBox 40">
            <a:extLst>
              <a:ext uri="{FF2B5EF4-FFF2-40B4-BE49-F238E27FC236}">
                <a16:creationId xmlns:a16="http://schemas.microsoft.com/office/drawing/2014/main" id="{A850C049-C508-42F7-A3FE-AD405E43B373}"/>
              </a:ext>
            </a:extLst>
          </p:cNvPr>
          <p:cNvSpPr txBox="1"/>
          <p:nvPr/>
        </p:nvSpPr>
        <p:spPr>
          <a:xfrm>
            <a:off x="3292793" y="5994522"/>
            <a:ext cx="885825" cy="338554"/>
          </a:xfrm>
          <a:prstGeom prst="rect">
            <a:avLst/>
          </a:prstGeom>
          <a:noFill/>
        </p:spPr>
        <p:txBody>
          <a:bodyPr vert="horz" wrap="square" lIns="0" tIns="0" rIns="0" bIns="0" rtlCol="0">
            <a:spAutoFit/>
          </a:bodyPr>
          <a:lstStyle/>
          <a:p>
            <a:r>
              <a:rPr lang="en-US" sz="1100" dirty="0">
                <a:solidFill>
                  <a:schemeClr val="tx2">
                    <a:lumMod val="40000"/>
                    <a:lumOff val="60000"/>
                  </a:schemeClr>
                </a:solidFill>
              </a:rPr>
              <a:t>S2D Infrastructure</a:t>
            </a:r>
          </a:p>
        </p:txBody>
      </p:sp>
      <p:sp>
        <p:nvSpPr>
          <p:cNvPr id="42" name="TextBox 41">
            <a:extLst>
              <a:ext uri="{FF2B5EF4-FFF2-40B4-BE49-F238E27FC236}">
                <a16:creationId xmlns:a16="http://schemas.microsoft.com/office/drawing/2014/main" id="{01FE2C06-E84E-4B7D-8D46-B297D2642BF2}"/>
              </a:ext>
            </a:extLst>
          </p:cNvPr>
          <p:cNvSpPr txBox="1"/>
          <p:nvPr/>
        </p:nvSpPr>
        <p:spPr>
          <a:xfrm>
            <a:off x="6222215" y="3638451"/>
            <a:ext cx="885825" cy="169277"/>
          </a:xfrm>
          <a:prstGeom prst="rect">
            <a:avLst/>
          </a:prstGeom>
          <a:noFill/>
        </p:spPr>
        <p:txBody>
          <a:bodyPr vert="horz" wrap="square" lIns="0" tIns="0" rIns="0" bIns="0" rtlCol="0">
            <a:spAutoFit/>
          </a:bodyPr>
          <a:lstStyle/>
          <a:p>
            <a:r>
              <a:rPr lang="en-US" sz="1100" dirty="0" err="1">
                <a:solidFill>
                  <a:schemeClr val="tx2">
                    <a:lumMod val="40000"/>
                    <a:lumOff val="60000"/>
                  </a:schemeClr>
                </a:solidFill>
              </a:rPr>
              <a:t>WSLab</a:t>
            </a:r>
            <a:r>
              <a:rPr lang="en-US" sz="1100" dirty="0">
                <a:solidFill>
                  <a:schemeClr val="tx2">
                    <a:lumMod val="40000"/>
                    <a:lumOff val="60000"/>
                  </a:schemeClr>
                </a:solidFill>
              </a:rPr>
              <a:t>-DC</a:t>
            </a:r>
          </a:p>
        </p:txBody>
      </p:sp>
      <p:grpSp>
        <p:nvGrpSpPr>
          <p:cNvPr id="43" name="Group 42">
            <a:extLst>
              <a:ext uri="{FF2B5EF4-FFF2-40B4-BE49-F238E27FC236}">
                <a16:creationId xmlns:a16="http://schemas.microsoft.com/office/drawing/2014/main" id="{EFA64F4A-EC05-437C-8B03-FDBFFA187811}"/>
              </a:ext>
            </a:extLst>
          </p:cNvPr>
          <p:cNvGrpSpPr/>
          <p:nvPr/>
        </p:nvGrpSpPr>
        <p:grpSpPr>
          <a:xfrm>
            <a:off x="5787268" y="3648963"/>
            <a:ext cx="234549" cy="360302"/>
            <a:chOff x="7373788" y="2685757"/>
            <a:chExt cx="469099" cy="840583"/>
          </a:xfrm>
        </p:grpSpPr>
        <p:sp>
          <p:nvSpPr>
            <p:cNvPr id="44" name="Rectangle: Top Corners Rounded 43">
              <a:extLst>
                <a:ext uri="{FF2B5EF4-FFF2-40B4-BE49-F238E27FC236}">
                  <a16:creationId xmlns:a16="http://schemas.microsoft.com/office/drawing/2014/main" id="{BF1E26EE-1638-41D9-A604-ACBEA1367E95}"/>
                </a:ext>
              </a:extLst>
            </p:cNvPr>
            <p:cNvSpPr/>
            <p:nvPr/>
          </p:nvSpPr>
          <p:spPr>
            <a:xfrm>
              <a:off x="7373788" y="2685757"/>
              <a:ext cx="469099" cy="840583"/>
            </a:xfrm>
            <a:prstGeom prst="round2SameRect">
              <a:avLst/>
            </a:prstGeom>
            <a:noFill/>
            <a:ln w="5715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15E4D63-58E3-45A8-8096-E65235CA5A96}"/>
                </a:ext>
              </a:extLst>
            </p:cNvPr>
            <p:cNvSpPr/>
            <p:nvPr/>
          </p:nvSpPr>
          <p:spPr>
            <a:xfrm>
              <a:off x="7461058" y="2880905"/>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AFF19BF8-5CDD-42F9-9B3B-9DFAF0253DF5}"/>
                </a:ext>
              </a:extLst>
            </p:cNvPr>
            <p:cNvSpPr/>
            <p:nvPr/>
          </p:nvSpPr>
          <p:spPr>
            <a:xfrm>
              <a:off x="7458294" y="3367087"/>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DFED3B5D-5E6C-4613-A08A-B197EEBC285C}"/>
                </a:ext>
              </a:extLst>
            </p:cNvPr>
            <p:cNvSpPr/>
            <p:nvPr/>
          </p:nvSpPr>
          <p:spPr>
            <a:xfrm>
              <a:off x="7458294" y="3269456"/>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E72571B6-9F72-4A0C-832D-76A0CD15471D}"/>
              </a:ext>
            </a:extLst>
          </p:cNvPr>
          <p:cNvGrpSpPr/>
          <p:nvPr/>
        </p:nvGrpSpPr>
        <p:grpSpPr>
          <a:xfrm>
            <a:off x="4038830" y="3794892"/>
            <a:ext cx="1370411" cy="1040162"/>
            <a:chOff x="6343474" y="1774728"/>
            <a:chExt cx="1370411" cy="1040162"/>
          </a:xfrm>
        </p:grpSpPr>
        <p:sp>
          <p:nvSpPr>
            <p:cNvPr id="49" name="Flowchart: Connector 48">
              <a:extLst>
                <a:ext uri="{FF2B5EF4-FFF2-40B4-BE49-F238E27FC236}">
                  <a16:creationId xmlns:a16="http://schemas.microsoft.com/office/drawing/2014/main" id="{23F01986-B2E8-44EE-AB3D-DA93ACCAB906}"/>
                </a:ext>
              </a:extLst>
            </p:cNvPr>
            <p:cNvSpPr/>
            <p:nvPr/>
          </p:nvSpPr>
          <p:spPr>
            <a:xfrm>
              <a:off x="6412978" y="1774728"/>
              <a:ext cx="499617" cy="470344"/>
            </a:xfrm>
            <a:prstGeom prst="flowChartConnector">
              <a:avLst/>
            </a:prstGeom>
            <a:noFill/>
            <a:ln w="5715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Arc 49">
              <a:extLst>
                <a:ext uri="{FF2B5EF4-FFF2-40B4-BE49-F238E27FC236}">
                  <a16:creationId xmlns:a16="http://schemas.microsoft.com/office/drawing/2014/main" id="{15CD338C-2124-4A29-A636-D964F9E9EDD3}"/>
                </a:ext>
              </a:extLst>
            </p:cNvPr>
            <p:cNvSpPr/>
            <p:nvPr/>
          </p:nvSpPr>
          <p:spPr>
            <a:xfrm rot="16200000">
              <a:off x="6397573" y="2230366"/>
              <a:ext cx="530425" cy="638624"/>
            </a:xfrm>
            <a:prstGeom prst="arc">
              <a:avLst>
                <a:gd name="adj1" fmla="val 16413310"/>
                <a:gd name="adj2" fmla="val 5314288"/>
              </a:avLst>
            </a:prstGeom>
            <a:noFill/>
            <a:ln w="5715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1" name="Rectangle 50">
              <a:extLst>
                <a:ext uri="{FF2B5EF4-FFF2-40B4-BE49-F238E27FC236}">
                  <a16:creationId xmlns:a16="http://schemas.microsoft.com/office/drawing/2014/main" id="{A4093FF7-7A26-44BB-9FDF-1EFF164B20E6}"/>
                </a:ext>
              </a:extLst>
            </p:cNvPr>
            <p:cNvSpPr/>
            <p:nvPr/>
          </p:nvSpPr>
          <p:spPr>
            <a:xfrm>
              <a:off x="7040291" y="1955348"/>
              <a:ext cx="600022" cy="360302"/>
            </a:xfrm>
            <a:prstGeom prst="rect">
              <a:avLst/>
            </a:prstGeom>
            <a:noFill/>
            <a:ln w="381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rapezoid 51">
              <a:extLst>
                <a:ext uri="{FF2B5EF4-FFF2-40B4-BE49-F238E27FC236}">
                  <a16:creationId xmlns:a16="http://schemas.microsoft.com/office/drawing/2014/main" id="{AA8A5E63-C867-4AD1-ADE5-6C997D57ECA1}"/>
                </a:ext>
              </a:extLst>
            </p:cNvPr>
            <p:cNvSpPr/>
            <p:nvPr/>
          </p:nvSpPr>
          <p:spPr>
            <a:xfrm>
              <a:off x="6960394" y="2343860"/>
              <a:ext cx="753491" cy="188501"/>
            </a:xfrm>
            <a:prstGeom prst="trapezoid">
              <a:avLst>
                <a:gd name="adj" fmla="val 42198"/>
              </a:avLst>
            </a:prstGeom>
            <a:noFill/>
            <a:ln w="381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4" name="Rectangle 3">
            <a:extLst>
              <a:ext uri="{FF2B5EF4-FFF2-40B4-BE49-F238E27FC236}">
                <a16:creationId xmlns:a16="http://schemas.microsoft.com/office/drawing/2014/main" id="{36FD1164-AD25-4625-8F8F-B9339C484D58}"/>
              </a:ext>
            </a:extLst>
          </p:cNvPr>
          <p:cNvSpPr/>
          <p:nvPr/>
        </p:nvSpPr>
        <p:spPr bwMode="auto">
          <a:xfrm>
            <a:off x="5455900" y="3523004"/>
            <a:ext cx="1857977" cy="1209072"/>
          </a:xfrm>
          <a:prstGeom prst="rect">
            <a:avLst/>
          </a:prstGeom>
          <a:noFill/>
          <a:ln w="3175">
            <a:solidFill>
              <a:srgbClr val="00B0F0"/>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63" name="Group 62">
            <a:extLst>
              <a:ext uri="{FF2B5EF4-FFF2-40B4-BE49-F238E27FC236}">
                <a16:creationId xmlns:a16="http://schemas.microsoft.com/office/drawing/2014/main" id="{9971DF86-532B-4645-85C5-8959E35520CA}"/>
              </a:ext>
            </a:extLst>
          </p:cNvPr>
          <p:cNvGrpSpPr/>
          <p:nvPr/>
        </p:nvGrpSpPr>
        <p:grpSpPr>
          <a:xfrm>
            <a:off x="5601202" y="4070548"/>
            <a:ext cx="236226" cy="177559"/>
            <a:chOff x="4148718" y="4605338"/>
            <a:chExt cx="291208" cy="224312"/>
          </a:xfrm>
        </p:grpSpPr>
        <p:sp>
          <p:nvSpPr>
            <p:cNvPr id="60" name="Freeform: Shape 59">
              <a:extLst>
                <a:ext uri="{FF2B5EF4-FFF2-40B4-BE49-F238E27FC236}">
                  <a16:creationId xmlns:a16="http://schemas.microsoft.com/office/drawing/2014/main" id="{353D953D-FB13-478A-AE60-FF8B4D3867F7}"/>
                </a:ext>
              </a:extLst>
            </p:cNvPr>
            <p:cNvSpPr/>
            <p:nvPr/>
          </p:nvSpPr>
          <p:spPr bwMode="auto">
            <a:xfrm>
              <a:off x="4148718" y="4638029"/>
              <a:ext cx="291208" cy="191620"/>
            </a:xfrm>
            <a:custGeom>
              <a:avLst/>
              <a:gdLst>
                <a:gd name="connsiteX0" fmla="*/ 0 w 291208"/>
                <a:gd name="connsiteY0" fmla="*/ 0 h 191620"/>
                <a:gd name="connsiteX1" fmla="*/ 291208 w 291208"/>
                <a:gd name="connsiteY1" fmla="*/ 0 h 191620"/>
                <a:gd name="connsiteX2" fmla="*/ 291208 w 291208"/>
                <a:gd name="connsiteY2" fmla="*/ 145901 h 191620"/>
                <a:gd name="connsiteX3" fmla="*/ 291208 w 291208"/>
                <a:gd name="connsiteY3" fmla="*/ 191620 h 191620"/>
                <a:gd name="connsiteX4" fmla="*/ 175632 w 291208"/>
                <a:gd name="connsiteY4" fmla="*/ 191620 h 191620"/>
                <a:gd name="connsiteX5" fmla="*/ 175632 w 291208"/>
                <a:gd name="connsiteY5" fmla="*/ 145901 h 191620"/>
                <a:gd name="connsiteX6" fmla="*/ 0 w 291208"/>
                <a:gd name="connsiteY6" fmla="*/ 145901 h 19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208" h="191620">
                  <a:moveTo>
                    <a:pt x="0" y="0"/>
                  </a:moveTo>
                  <a:lnTo>
                    <a:pt x="291208" y="0"/>
                  </a:lnTo>
                  <a:lnTo>
                    <a:pt x="291208" y="145901"/>
                  </a:lnTo>
                  <a:lnTo>
                    <a:pt x="291208" y="191620"/>
                  </a:lnTo>
                  <a:lnTo>
                    <a:pt x="175632" y="191620"/>
                  </a:lnTo>
                  <a:lnTo>
                    <a:pt x="175632" y="145901"/>
                  </a:lnTo>
                  <a:lnTo>
                    <a:pt x="0" y="145901"/>
                  </a:lnTo>
                  <a:close/>
                </a:path>
              </a:pathLst>
            </a:custGeom>
            <a:noFill/>
            <a:ln w="9525">
              <a:solidFill>
                <a:srgbClr val="39A2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57" name="Straight Connector 56">
              <a:extLst>
                <a:ext uri="{FF2B5EF4-FFF2-40B4-BE49-F238E27FC236}">
                  <a16:creationId xmlns:a16="http://schemas.microsoft.com/office/drawing/2014/main" id="{8C5F0A74-237F-42C7-8D2F-8AAEE3851E35}"/>
                </a:ext>
              </a:extLst>
            </p:cNvPr>
            <p:cNvCxnSpPr>
              <a:cxnSpLocks/>
            </p:cNvCxnSpPr>
            <p:nvPr/>
          </p:nvCxnSpPr>
          <p:spPr>
            <a:xfrm>
              <a:off x="4148718" y="4605338"/>
              <a:ext cx="0" cy="224312"/>
            </a:xfrm>
            <a:prstGeom prst="line">
              <a:avLst/>
            </a:prstGeom>
            <a:ln w="9525">
              <a:solidFill>
                <a:srgbClr val="39A2FF"/>
              </a:solidFill>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C9E8461E-B873-4BF4-8665-90A952A87B44}"/>
              </a:ext>
            </a:extLst>
          </p:cNvPr>
          <p:cNvGrpSpPr/>
          <p:nvPr/>
        </p:nvGrpSpPr>
        <p:grpSpPr>
          <a:xfrm>
            <a:off x="6008608" y="4070547"/>
            <a:ext cx="236226" cy="177559"/>
            <a:chOff x="4148718" y="4605338"/>
            <a:chExt cx="291208" cy="224312"/>
          </a:xfrm>
        </p:grpSpPr>
        <p:sp>
          <p:nvSpPr>
            <p:cNvPr id="65" name="Freeform: Shape 64">
              <a:extLst>
                <a:ext uri="{FF2B5EF4-FFF2-40B4-BE49-F238E27FC236}">
                  <a16:creationId xmlns:a16="http://schemas.microsoft.com/office/drawing/2014/main" id="{E61C3DC1-3D7B-40EB-B490-14B6A49FE9BA}"/>
                </a:ext>
              </a:extLst>
            </p:cNvPr>
            <p:cNvSpPr/>
            <p:nvPr/>
          </p:nvSpPr>
          <p:spPr bwMode="auto">
            <a:xfrm>
              <a:off x="4148718" y="4638029"/>
              <a:ext cx="291208" cy="191620"/>
            </a:xfrm>
            <a:custGeom>
              <a:avLst/>
              <a:gdLst>
                <a:gd name="connsiteX0" fmla="*/ 0 w 291208"/>
                <a:gd name="connsiteY0" fmla="*/ 0 h 191620"/>
                <a:gd name="connsiteX1" fmla="*/ 291208 w 291208"/>
                <a:gd name="connsiteY1" fmla="*/ 0 h 191620"/>
                <a:gd name="connsiteX2" fmla="*/ 291208 w 291208"/>
                <a:gd name="connsiteY2" fmla="*/ 145901 h 191620"/>
                <a:gd name="connsiteX3" fmla="*/ 291208 w 291208"/>
                <a:gd name="connsiteY3" fmla="*/ 191620 h 191620"/>
                <a:gd name="connsiteX4" fmla="*/ 175632 w 291208"/>
                <a:gd name="connsiteY4" fmla="*/ 191620 h 191620"/>
                <a:gd name="connsiteX5" fmla="*/ 175632 w 291208"/>
                <a:gd name="connsiteY5" fmla="*/ 145901 h 191620"/>
                <a:gd name="connsiteX6" fmla="*/ 0 w 291208"/>
                <a:gd name="connsiteY6" fmla="*/ 145901 h 19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208" h="191620">
                  <a:moveTo>
                    <a:pt x="0" y="0"/>
                  </a:moveTo>
                  <a:lnTo>
                    <a:pt x="291208" y="0"/>
                  </a:lnTo>
                  <a:lnTo>
                    <a:pt x="291208" y="145901"/>
                  </a:lnTo>
                  <a:lnTo>
                    <a:pt x="291208" y="191620"/>
                  </a:lnTo>
                  <a:lnTo>
                    <a:pt x="175632" y="191620"/>
                  </a:lnTo>
                  <a:lnTo>
                    <a:pt x="175632" y="145901"/>
                  </a:lnTo>
                  <a:lnTo>
                    <a:pt x="0" y="145901"/>
                  </a:lnTo>
                  <a:close/>
                </a:path>
              </a:pathLst>
            </a:custGeom>
            <a:noFill/>
            <a:ln w="9525">
              <a:solidFill>
                <a:srgbClr val="39A2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cxnSp>
          <p:nvCxnSpPr>
            <p:cNvPr id="66" name="Straight Connector 65">
              <a:extLst>
                <a:ext uri="{FF2B5EF4-FFF2-40B4-BE49-F238E27FC236}">
                  <a16:creationId xmlns:a16="http://schemas.microsoft.com/office/drawing/2014/main" id="{261791E1-9FE6-463D-971D-541E27B391B6}"/>
                </a:ext>
              </a:extLst>
            </p:cNvPr>
            <p:cNvCxnSpPr>
              <a:cxnSpLocks/>
            </p:cNvCxnSpPr>
            <p:nvPr/>
          </p:nvCxnSpPr>
          <p:spPr>
            <a:xfrm>
              <a:off x="4148718" y="4605338"/>
              <a:ext cx="0" cy="224312"/>
            </a:xfrm>
            <a:prstGeom prst="line">
              <a:avLst/>
            </a:prstGeom>
            <a:ln w="9525">
              <a:solidFill>
                <a:srgbClr val="39A2FF"/>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67" name="Rectangle 66">
            <a:extLst>
              <a:ext uri="{FF2B5EF4-FFF2-40B4-BE49-F238E27FC236}">
                <a16:creationId xmlns:a16="http://schemas.microsoft.com/office/drawing/2014/main" id="{BA96E38F-D3D6-4033-9209-165FBE36C976}"/>
              </a:ext>
            </a:extLst>
          </p:cNvPr>
          <p:cNvSpPr/>
          <p:nvPr/>
        </p:nvSpPr>
        <p:spPr bwMode="auto">
          <a:xfrm>
            <a:off x="5463365" y="4304629"/>
            <a:ext cx="436812" cy="259455"/>
          </a:xfrm>
          <a:prstGeom prst="rect">
            <a:avLst/>
          </a:prstGeom>
          <a:solidFill>
            <a:srgbClr val="39A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900" dirty="0">
                <a:solidFill>
                  <a:schemeClr val="bg1"/>
                </a:solidFill>
                <a:ea typeface="Segoe UI" pitchFamily="34" charset="0"/>
                <a:cs typeface="Segoe UI" pitchFamily="34" charset="0"/>
              </a:rPr>
              <a:t>Internal</a:t>
            </a:r>
          </a:p>
          <a:p>
            <a:pPr algn="ctr" defTabSz="932472" fontAlgn="base">
              <a:lnSpc>
                <a:spcPct val="90000"/>
              </a:lnSpc>
              <a:spcBef>
                <a:spcPct val="0"/>
              </a:spcBef>
              <a:spcAft>
                <a:spcPct val="0"/>
              </a:spcAft>
            </a:pPr>
            <a:r>
              <a:rPr lang="en-US" sz="900" dirty="0">
                <a:solidFill>
                  <a:schemeClr val="bg1"/>
                </a:solidFill>
                <a:ea typeface="Segoe UI" pitchFamily="34" charset="0"/>
                <a:cs typeface="Segoe UI" pitchFamily="34" charset="0"/>
              </a:rPr>
              <a:t>Switch</a:t>
            </a:r>
          </a:p>
        </p:txBody>
      </p:sp>
      <p:sp>
        <p:nvSpPr>
          <p:cNvPr id="68" name="Rectangle 67">
            <a:extLst>
              <a:ext uri="{FF2B5EF4-FFF2-40B4-BE49-F238E27FC236}">
                <a16:creationId xmlns:a16="http://schemas.microsoft.com/office/drawing/2014/main" id="{6E8B7987-B5AF-4619-89F6-FE55BC29409F}"/>
              </a:ext>
            </a:extLst>
          </p:cNvPr>
          <p:cNvSpPr/>
          <p:nvPr/>
        </p:nvSpPr>
        <p:spPr bwMode="auto">
          <a:xfrm>
            <a:off x="6020408" y="4298511"/>
            <a:ext cx="436812" cy="265573"/>
          </a:xfrm>
          <a:prstGeom prst="rect">
            <a:avLst/>
          </a:prstGeom>
          <a:solidFill>
            <a:srgbClr val="39A2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900" dirty="0">
                <a:solidFill>
                  <a:schemeClr val="bg1"/>
                </a:solidFill>
                <a:ea typeface="Segoe UI" pitchFamily="34" charset="0"/>
                <a:cs typeface="Segoe UI" pitchFamily="34" charset="0"/>
              </a:rPr>
              <a:t>External</a:t>
            </a:r>
          </a:p>
          <a:p>
            <a:pPr algn="ctr" defTabSz="932472" fontAlgn="base">
              <a:lnSpc>
                <a:spcPct val="90000"/>
              </a:lnSpc>
              <a:spcBef>
                <a:spcPct val="0"/>
              </a:spcBef>
              <a:spcAft>
                <a:spcPct val="0"/>
              </a:spcAft>
            </a:pPr>
            <a:r>
              <a:rPr lang="en-US" sz="900" dirty="0">
                <a:solidFill>
                  <a:schemeClr val="bg1"/>
                </a:solidFill>
                <a:ea typeface="Segoe UI" pitchFamily="34" charset="0"/>
                <a:cs typeface="Segoe UI" pitchFamily="34" charset="0"/>
              </a:rPr>
              <a:t>Switch</a:t>
            </a:r>
          </a:p>
        </p:txBody>
      </p:sp>
      <p:sp>
        <p:nvSpPr>
          <p:cNvPr id="69" name="Rectangle 68">
            <a:extLst>
              <a:ext uri="{FF2B5EF4-FFF2-40B4-BE49-F238E27FC236}">
                <a16:creationId xmlns:a16="http://schemas.microsoft.com/office/drawing/2014/main" id="{6AB1E380-CDA6-4543-8677-72ADF4067ABC}"/>
              </a:ext>
            </a:extLst>
          </p:cNvPr>
          <p:cNvSpPr/>
          <p:nvPr/>
        </p:nvSpPr>
        <p:spPr bwMode="auto">
          <a:xfrm>
            <a:off x="6247563" y="5037458"/>
            <a:ext cx="1857977" cy="492124"/>
          </a:xfrm>
          <a:prstGeom prst="rect">
            <a:avLst/>
          </a:prstGeom>
          <a:solidFill>
            <a:srgbClr val="39A2FF"/>
          </a:solidFill>
          <a:ln>
            <a:solidFill>
              <a:srgbClr val="39A2FF"/>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600" dirty="0">
                <a:gradFill>
                  <a:gsLst>
                    <a:gs pos="0">
                      <a:srgbClr val="FFFFFF"/>
                    </a:gs>
                    <a:gs pos="100000">
                      <a:srgbClr val="FFFFFF"/>
                    </a:gs>
                  </a:gsLst>
                  <a:lin ang="5400000" scaled="0"/>
                </a:gradFill>
                <a:ea typeface="Segoe UI" pitchFamily="34" charset="0"/>
                <a:cs typeface="Segoe UI" pitchFamily="34" charset="0"/>
              </a:rPr>
              <a:t>Physical Switch</a:t>
            </a:r>
          </a:p>
        </p:txBody>
      </p:sp>
      <p:cxnSp>
        <p:nvCxnSpPr>
          <p:cNvPr id="72" name="Straight Connector 71">
            <a:extLst>
              <a:ext uri="{FF2B5EF4-FFF2-40B4-BE49-F238E27FC236}">
                <a16:creationId xmlns:a16="http://schemas.microsoft.com/office/drawing/2014/main" id="{981E3682-ECAD-4CFE-870D-0CB77B9301F8}"/>
              </a:ext>
            </a:extLst>
          </p:cNvPr>
          <p:cNvCxnSpPr>
            <a:stCxn id="68" idx="2"/>
          </p:cNvCxnSpPr>
          <p:nvPr/>
        </p:nvCxnSpPr>
        <p:spPr>
          <a:xfrm>
            <a:off x="6238814" y="4564084"/>
            <a:ext cx="399524" cy="473374"/>
          </a:xfrm>
          <a:prstGeom prst="line">
            <a:avLst/>
          </a:prstGeom>
          <a:ln>
            <a:solidFill>
              <a:srgbClr val="39A2F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EA3ADB39-C37B-4D49-940D-3EB7F7742408}"/>
              </a:ext>
            </a:extLst>
          </p:cNvPr>
          <p:cNvCxnSpPr>
            <a:cxnSpLocks/>
            <a:stCxn id="69" idx="2"/>
            <a:endCxn id="7" idx="0"/>
          </p:cNvCxnSpPr>
          <p:nvPr/>
        </p:nvCxnSpPr>
        <p:spPr>
          <a:xfrm flipH="1">
            <a:off x="5065125" y="5529582"/>
            <a:ext cx="2111427" cy="388315"/>
          </a:xfrm>
          <a:prstGeom prst="line">
            <a:avLst/>
          </a:prstGeom>
          <a:ln>
            <a:solidFill>
              <a:srgbClr val="39A2F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40C22149-A0BA-47E6-9180-B0B548A3740F}"/>
              </a:ext>
            </a:extLst>
          </p:cNvPr>
          <p:cNvCxnSpPr>
            <a:cxnSpLocks/>
            <a:stCxn id="69" idx="2"/>
            <a:endCxn id="18" idx="0"/>
          </p:cNvCxnSpPr>
          <p:nvPr/>
        </p:nvCxnSpPr>
        <p:spPr>
          <a:xfrm flipH="1">
            <a:off x="6684375" y="5529582"/>
            <a:ext cx="492177" cy="388315"/>
          </a:xfrm>
          <a:prstGeom prst="line">
            <a:avLst/>
          </a:prstGeom>
          <a:ln>
            <a:solidFill>
              <a:srgbClr val="39A2FF"/>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203FBB1E-699B-43D1-9EF0-0D8926C32166}"/>
              </a:ext>
            </a:extLst>
          </p:cNvPr>
          <p:cNvCxnSpPr>
            <a:cxnSpLocks/>
            <a:stCxn id="69" idx="2"/>
            <a:endCxn id="29" idx="0"/>
          </p:cNvCxnSpPr>
          <p:nvPr/>
        </p:nvCxnSpPr>
        <p:spPr>
          <a:xfrm>
            <a:off x="7176552" y="5529582"/>
            <a:ext cx="1727719" cy="388315"/>
          </a:xfrm>
          <a:prstGeom prst="line">
            <a:avLst/>
          </a:prstGeom>
          <a:ln>
            <a:solidFill>
              <a:srgbClr val="39A2FF"/>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2725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F3A5-1242-4B62-B30D-6EBD1AEE2D31}"/>
              </a:ext>
            </a:extLst>
          </p:cNvPr>
          <p:cNvSpPr>
            <a:spLocks noGrp="1"/>
          </p:cNvSpPr>
          <p:nvPr>
            <p:ph type="title"/>
          </p:nvPr>
        </p:nvSpPr>
        <p:spPr/>
        <p:txBody>
          <a:bodyPr/>
          <a:lstStyle/>
          <a:p>
            <a:pPr defTabSz="914400"/>
            <a:r>
              <a:rPr lang="en-US" sz="3000" dirty="0">
                <a:solidFill>
                  <a:schemeClr val="tx1">
                    <a:lumMod val="85000"/>
                    <a:lumOff val="15000"/>
                  </a:schemeClr>
                </a:solidFill>
                <a:latin typeface="Segoe UI" panose="020B0502040204020203" pitchFamily="34" charset="0"/>
              </a:rPr>
              <a:t>Closing</a:t>
            </a:r>
          </a:p>
        </p:txBody>
      </p:sp>
    </p:spTree>
    <p:extLst>
      <p:ext uri="{BB962C8B-B14F-4D97-AF65-F5344CB8AC3E}">
        <p14:creationId xmlns:p14="http://schemas.microsoft.com/office/powerpoint/2010/main" val="13317111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5D1422-8CA4-4D37-A3CF-6705B6A7C766}"/>
              </a:ext>
            </a:extLst>
          </p:cNvPr>
          <p:cNvSpPr>
            <a:spLocks noGrp="1"/>
          </p:cNvSpPr>
          <p:nvPr>
            <p:ph type="title"/>
          </p:nvPr>
        </p:nvSpPr>
        <p:spPr/>
        <p:txBody>
          <a:bodyPr/>
          <a:lstStyle/>
          <a:p>
            <a:pPr defTabSz="914400"/>
            <a:r>
              <a:rPr lang="en-US" sz="3000" dirty="0">
                <a:solidFill>
                  <a:schemeClr val="tx1">
                    <a:lumMod val="85000"/>
                    <a:lumOff val="15000"/>
                  </a:schemeClr>
                </a:solidFill>
                <a:latin typeface="Segoe UI" panose="020B0502040204020203" pitchFamily="34" charset="0"/>
              </a:rPr>
              <a:t>Objectives</a:t>
            </a:r>
          </a:p>
        </p:txBody>
      </p:sp>
      <p:sp>
        <p:nvSpPr>
          <p:cNvPr id="5" name="Text Placeholder 4">
            <a:extLst>
              <a:ext uri="{FF2B5EF4-FFF2-40B4-BE49-F238E27FC236}">
                <a16:creationId xmlns:a16="http://schemas.microsoft.com/office/drawing/2014/main" id="{38C5360E-FA07-4311-A348-FA19D8CAFE1B}"/>
              </a:ext>
            </a:extLst>
          </p:cNvPr>
          <p:cNvSpPr>
            <a:spLocks noGrp="1"/>
          </p:cNvSpPr>
          <p:nvPr>
            <p:ph type="body" sz="quarter" idx="10"/>
          </p:nvPr>
        </p:nvSpPr>
        <p:spPr>
          <a:xfrm>
            <a:off x="269239" y="1189177"/>
            <a:ext cx="11653523" cy="2794611"/>
          </a:xfrm>
        </p:spPr>
        <p:txBody>
          <a:bodyPr/>
          <a:lstStyle/>
          <a:p>
            <a:r>
              <a:rPr lang="en-US" sz="3200" dirty="0"/>
              <a:t>Learn what WSLab is</a:t>
            </a:r>
          </a:p>
          <a:p>
            <a:r>
              <a:rPr lang="en-US" sz="3200" dirty="0"/>
              <a:t>What </a:t>
            </a:r>
            <a:r>
              <a:rPr lang="en-US" sz="3200" dirty="0" err="1"/>
              <a:t>WSLab</a:t>
            </a:r>
            <a:r>
              <a:rPr lang="en-US" sz="3200" dirty="0"/>
              <a:t> Scenarios are</a:t>
            </a:r>
          </a:p>
          <a:p>
            <a:r>
              <a:rPr lang="en-US" sz="3200" dirty="0"/>
              <a:t>How to deploy real infrastructure</a:t>
            </a:r>
          </a:p>
          <a:p>
            <a:endParaRPr lang="en-US" sz="3200" dirty="0"/>
          </a:p>
          <a:p>
            <a:endParaRPr lang="en-US" sz="3200" dirty="0"/>
          </a:p>
        </p:txBody>
      </p:sp>
    </p:spTree>
    <p:extLst>
      <p:ext uri="{BB962C8B-B14F-4D97-AF65-F5344CB8AC3E}">
        <p14:creationId xmlns:p14="http://schemas.microsoft.com/office/powerpoint/2010/main" val="3268043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5D1422-8CA4-4D37-A3CF-6705B6A7C766}"/>
              </a:ext>
            </a:extLst>
          </p:cNvPr>
          <p:cNvSpPr>
            <a:spLocks noGrp="1"/>
          </p:cNvSpPr>
          <p:nvPr>
            <p:ph type="title"/>
          </p:nvPr>
        </p:nvSpPr>
        <p:spPr/>
        <p:txBody>
          <a:bodyPr/>
          <a:lstStyle/>
          <a:p>
            <a:pPr defTabSz="914400"/>
            <a:r>
              <a:rPr lang="en-US" sz="3000" dirty="0" err="1">
                <a:solidFill>
                  <a:schemeClr val="tx1">
                    <a:lumMod val="85000"/>
                    <a:lumOff val="15000"/>
                  </a:schemeClr>
                </a:solidFill>
                <a:latin typeface="Segoe UI" panose="020B0502040204020203" pitchFamily="34" charset="0"/>
              </a:rPr>
              <a:t>whoami</a:t>
            </a:r>
            <a:r>
              <a:rPr lang="en-US" sz="3000" dirty="0">
                <a:solidFill>
                  <a:schemeClr val="tx1">
                    <a:lumMod val="85000"/>
                    <a:lumOff val="15000"/>
                  </a:schemeClr>
                </a:solidFill>
                <a:latin typeface="Segoe UI" panose="020B0502040204020203" pitchFamily="34" charset="0"/>
              </a:rPr>
              <a:t> /all /</a:t>
            </a:r>
            <a:r>
              <a:rPr lang="en-US" sz="3000" dirty="0" err="1">
                <a:solidFill>
                  <a:schemeClr val="tx1">
                    <a:lumMod val="85000"/>
                    <a:lumOff val="15000"/>
                  </a:schemeClr>
                </a:solidFill>
                <a:latin typeface="Segoe UI" panose="020B0502040204020203" pitchFamily="34" charset="0"/>
              </a:rPr>
              <a:t>fo</a:t>
            </a:r>
            <a:r>
              <a:rPr lang="en-US" sz="3000" dirty="0">
                <a:solidFill>
                  <a:schemeClr val="tx1">
                    <a:lumMod val="85000"/>
                    <a:lumOff val="15000"/>
                  </a:schemeClr>
                </a:solidFill>
                <a:latin typeface="Segoe UI" panose="020B0502040204020203" pitchFamily="34" charset="0"/>
              </a:rPr>
              <a:t> list</a:t>
            </a:r>
          </a:p>
        </p:txBody>
      </p:sp>
      <p:sp>
        <p:nvSpPr>
          <p:cNvPr id="5" name="Text Placeholder 4">
            <a:extLst>
              <a:ext uri="{FF2B5EF4-FFF2-40B4-BE49-F238E27FC236}">
                <a16:creationId xmlns:a16="http://schemas.microsoft.com/office/drawing/2014/main" id="{38C5360E-FA07-4311-A348-FA19D8CAFE1B}"/>
              </a:ext>
            </a:extLst>
          </p:cNvPr>
          <p:cNvSpPr>
            <a:spLocks noGrp="1"/>
          </p:cNvSpPr>
          <p:nvPr>
            <p:ph type="body" sz="quarter" idx="10"/>
          </p:nvPr>
        </p:nvSpPr>
        <p:spPr/>
        <p:txBody>
          <a:bodyPr/>
          <a:lstStyle/>
          <a:p>
            <a:r>
              <a:rPr lang="en-US" sz="3200" dirty="0" err="1"/>
              <a:t>PFE@Microsoft</a:t>
            </a:r>
            <a:endParaRPr lang="en-US" sz="3200" dirty="0"/>
          </a:p>
          <a:p>
            <a:r>
              <a:rPr lang="en-US" sz="3200" dirty="0"/>
              <a:t>WSLab author (obviously)</a:t>
            </a:r>
          </a:p>
        </p:txBody>
      </p:sp>
      <p:pic>
        <p:nvPicPr>
          <p:cNvPr id="3" name="Picture 2" descr="A group of people standing in front of a horse&#10;&#10;Description automatically generated">
            <a:extLst>
              <a:ext uri="{FF2B5EF4-FFF2-40B4-BE49-F238E27FC236}">
                <a16:creationId xmlns:a16="http://schemas.microsoft.com/office/drawing/2014/main" id="{01E9CAFF-9BDD-4817-B71C-C1E57CE2DFA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6697" y="2359046"/>
            <a:ext cx="7158606" cy="4773084"/>
          </a:xfrm>
          <a:prstGeom prst="rect">
            <a:avLst/>
          </a:prstGeom>
        </p:spPr>
      </p:pic>
    </p:spTree>
    <p:extLst>
      <p:ext uri="{BB962C8B-B14F-4D97-AF65-F5344CB8AC3E}">
        <p14:creationId xmlns:p14="http://schemas.microsoft.com/office/powerpoint/2010/main" val="15626548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5D1422-8CA4-4D37-A3CF-6705B6A7C766}"/>
              </a:ext>
            </a:extLst>
          </p:cNvPr>
          <p:cNvSpPr>
            <a:spLocks noGrp="1"/>
          </p:cNvSpPr>
          <p:nvPr>
            <p:ph type="title"/>
          </p:nvPr>
        </p:nvSpPr>
        <p:spPr/>
        <p:txBody>
          <a:bodyPr/>
          <a:lstStyle/>
          <a:p>
            <a:pPr defTabSz="914400"/>
            <a:r>
              <a:rPr lang="en-US" sz="3000" dirty="0" err="1">
                <a:solidFill>
                  <a:schemeClr val="tx1">
                    <a:lumMod val="85000"/>
                    <a:lumOff val="15000"/>
                  </a:schemeClr>
                </a:solidFill>
                <a:latin typeface="Segoe UI" panose="020B0502040204020203" pitchFamily="34" charset="0"/>
              </a:rPr>
              <a:t>Wslab</a:t>
            </a:r>
            <a:r>
              <a:rPr lang="en-US" sz="3000" dirty="0">
                <a:solidFill>
                  <a:schemeClr val="tx1">
                    <a:lumMod val="85000"/>
                    <a:lumOff val="15000"/>
                  </a:schemeClr>
                </a:solidFill>
                <a:latin typeface="Segoe UI" panose="020B0502040204020203" pitchFamily="34" charset="0"/>
              </a:rPr>
              <a:t> /?</a:t>
            </a:r>
          </a:p>
        </p:txBody>
      </p:sp>
      <p:sp>
        <p:nvSpPr>
          <p:cNvPr id="5" name="Text Placeholder 4">
            <a:extLst>
              <a:ext uri="{FF2B5EF4-FFF2-40B4-BE49-F238E27FC236}">
                <a16:creationId xmlns:a16="http://schemas.microsoft.com/office/drawing/2014/main" id="{38C5360E-FA07-4311-A348-FA19D8CAFE1B}"/>
              </a:ext>
            </a:extLst>
          </p:cNvPr>
          <p:cNvSpPr>
            <a:spLocks noGrp="1"/>
          </p:cNvSpPr>
          <p:nvPr>
            <p:ph type="body" sz="quarter" idx="10"/>
          </p:nvPr>
        </p:nvSpPr>
        <p:spPr>
          <a:xfrm>
            <a:off x="269240" y="854603"/>
            <a:ext cx="11877628" cy="2794611"/>
          </a:xfrm>
        </p:spPr>
        <p:txBody>
          <a:bodyPr/>
          <a:lstStyle/>
          <a:p>
            <a:r>
              <a:rPr lang="en-US" sz="3200" dirty="0"/>
              <a:t>Bunch of scripts and scenarios hosted on </a:t>
            </a:r>
            <a:r>
              <a:rPr lang="en-US" sz="3200" dirty="0">
                <a:hlinkClick r:id="rId3"/>
              </a:rPr>
              <a:t>GitHub</a:t>
            </a:r>
            <a:endParaRPr lang="en-US" sz="3200" dirty="0"/>
          </a:p>
          <a:p>
            <a:r>
              <a:rPr lang="en-US" sz="3200" dirty="0"/>
              <a:t>If you are using it, it must have changed your life</a:t>
            </a:r>
          </a:p>
          <a:p>
            <a:endParaRPr lang="en-US" sz="3200" dirty="0"/>
          </a:p>
          <a:p>
            <a:endParaRPr lang="en-US" sz="3200" dirty="0"/>
          </a:p>
          <a:p>
            <a:endParaRPr lang="en-US" sz="3200" dirty="0"/>
          </a:p>
        </p:txBody>
      </p:sp>
      <p:pic>
        <p:nvPicPr>
          <p:cNvPr id="3" name="Picture 2">
            <a:extLst>
              <a:ext uri="{FF2B5EF4-FFF2-40B4-BE49-F238E27FC236}">
                <a16:creationId xmlns:a16="http://schemas.microsoft.com/office/drawing/2014/main" id="{16D49379-EF92-4BB9-8CC9-72A95655A89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0109" y="2161722"/>
            <a:ext cx="6051781" cy="4696278"/>
          </a:xfrm>
          <a:prstGeom prst="rect">
            <a:avLst/>
          </a:prstGeom>
        </p:spPr>
      </p:pic>
    </p:spTree>
    <p:extLst>
      <p:ext uri="{BB962C8B-B14F-4D97-AF65-F5344CB8AC3E}">
        <p14:creationId xmlns:p14="http://schemas.microsoft.com/office/powerpoint/2010/main" val="1093476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F3A5-1242-4B62-B30D-6EBD1AEE2D31}"/>
              </a:ext>
            </a:extLst>
          </p:cNvPr>
          <p:cNvSpPr>
            <a:spLocks noGrp="1"/>
          </p:cNvSpPr>
          <p:nvPr>
            <p:ph type="title"/>
          </p:nvPr>
        </p:nvSpPr>
        <p:spPr/>
        <p:txBody>
          <a:bodyPr/>
          <a:lstStyle/>
          <a:p>
            <a:pPr defTabSz="914400"/>
            <a:r>
              <a:rPr lang="en-US" sz="3000" dirty="0">
                <a:solidFill>
                  <a:schemeClr val="tx1">
                    <a:lumMod val="85000"/>
                    <a:lumOff val="15000"/>
                  </a:schemeClr>
                </a:solidFill>
                <a:latin typeface="Segoe UI" panose="020B0502040204020203" pitchFamily="34" charset="0"/>
              </a:rPr>
              <a:t>But it’s lab, isn’t it?</a:t>
            </a:r>
          </a:p>
        </p:txBody>
      </p:sp>
      <p:sp>
        <p:nvSpPr>
          <p:cNvPr id="3" name="Content Placeholder 2">
            <a:extLst>
              <a:ext uri="{FF2B5EF4-FFF2-40B4-BE49-F238E27FC236}">
                <a16:creationId xmlns:a16="http://schemas.microsoft.com/office/drawing/2014/main" id="{0BD0D96D-FB0F-4502-AB01-AB970261EB07}"/>
              </a:ext>
            </a:extLst>
          </p:cNvPr>
          <p:cNvSpPr>
            <a:spLocks noGrp="1"/>
          </p:cNvSpPr>
          <p:nvPr>
            <p:ph idx="1"/>
          </p:nvPr>
        </p:nvSpPr>
        <p:spPr>
          <a:xfrm>
            <a:off x="269241" y="1189178"/>
            <a:ext cx="11653521" cy="1789657"/>
          </a:xfrm>
        </p:spPr>
        <p:txBody>
          <a:bodyPr/>
          <a:lstStyle/>
          <a:p>
            <a:r>
              <a:rPr lang="en-US" dirty="0"/>
              <a:t>Yes, it’s a perfect lab!</a:t>
            </a:r>
          </a:p>
          <a:p>
            <a:r>
              <a:rPr lang="en-US" dirty="0"/>
              <a:t>But all scenarios can be reused for production!</a:t>
            </a:r>
          </a:p>
          <a:p>
            <a:pPr marL="457200" lvl="1" indent="0">
              <a:buNone/>
            </a:pPr>
            <a:endParaRPr lang="en-US" dirty="0"/>
          </a:p>
        </p:txBody>
      </p:sp>
      <p:pic>
        <p:nvPicPr>
          <p:cNvPr id="6" name="Picture 5">
            <a:extLst>
              <a:ext uri="{FF2B5EF4-FFF2-40B4-BE49-F238E27FC236}">
                <a16:creationId xmlns:a16="http://schemas.microsoft.com/office/drawing/2014/main" id="{E786E4D7-A44B-4CA1-9786-12DD60BC94E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1445" y="2474202"/>
            <a:ext cx="5649109" cy="4383798"/>
          </a:xfrm>
          <a:prstGeom prst="rect">
            <a:avLst/>
          </a:prstGeom>
        </p:spPr>
      </p:pic>
    </p:spTree>
    <p:extLst>
      <p:ext uri="{BB962C8B-B14F-4D97-AF65-F5344CB8AC3E}">
        <p14:creationId xmlns:p14="http://schemas.microsoft.com/office/powerpoint/2010/main" val="26958015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F3A5-1242-4B62-B30D-6EBD1AEE2D31}"/>
              </a:ext>
            </a:extLst>
          </p:cNvPr>
          <p:cNvSpPr>
            <a:spLocks noGrp="1"/>
          </p:cNvSpPr>
          <p:nvPr>
            <p:ph type="title"/>
          </p:nvPr>
        </p:nvSpPr>
        <p:spPr/>
        <p:txBody>
          <a:bodyPr/>
          <a:lstStyle/>
          <a:p>
            <a:pPr defTabSz="914400"/>
            <a:r>
              <a:rPr lang="en-US" sz="3000" dirty="0">
                <a:solidFill>
                  <a:schemeClr val="tx1">
                    <a:lumMod val="85000"/>
                    <a:lumOff val="15000"/>
                  </a:schemeClr>
                </a:solidFill>
                <a:latin typeface="Segoe UI" panose="020B0502040204020203" pitchFamily="34" charset="0"/>
              </a:rPr>
              <a:t>Simple deployment of S2D</a:t>
            </a:r>
          </a:p>
        </p:txBody>
      </p:sp>
      <p:sp>
        <p:nvSpPr>
          <p:cNvPr id="3" name="Content Placeholder 2">
            <a:extLst>
              <a:ext uri="{FF2B5EF4-FFF2-40B4-BE49-F238E27FC236}">
                <a16:creationId xmlns:a16="http://schemas.microsoft.com/office/drawing/2014/main" id="{0BD0D96D-FB0F-4502-AB01-AB970261EB07}"/>
              </a:ext>
            </a:extLst>
          </p:cNvPr>
          <p:cNvSpPr>
            <a:spLocks noGrp="1"/>
          </p:cNvSpPr>
          <p:nvPr>
            <p:ph idx="1"/>
          </p:nvPr>
        </p:nvSpPr>
        <p:spPr>
          <a:xfrm>
            <a:off x="269241" y="1189178"/>
            <a:ext cx="11653521" cy="3720506"/>
          </a:xfrm>
        </p:spPr>
        <p:txBody>
          <a:bodyPr/>
          <a:lstStyle/>
          <a:p>
            <a:r>
              <a:rPr lang="en-US" dirty="0"/>
              <a:t>Start with S2D HCI scenario</a:t>
            </a:r>
          </a:p>
          <a:p>
            <a:pPr lvl="1"/>
            <a:r>
              <a:rPr lang="en-US" dirty="0">
                <a:hlinkClick r:id="rId2"/>
              </a:rPr>
              <a:t>https://github.com/microsoft/WSLab/tree/master/Scenarios/S2D%20Hyperconverged</a:t>
            </a:r>
            <a:endParaRPr lang="en-US" dirty="0"/>
          </a:p>
          <a:p>
            <a:pPr lvl="1"/>
            <a:r>
              <a:rPr lang="en-US" dirty="0"/>
              <a:t>follow Scenario.ps1</a:t>
            </a:r>
          </a:p>
          <a:p>
            <a:r>
              <a:rPr lang="en-US" dirty="0" err="1"/>
              <a:t>Prereqs</a:t>
            </a:r>
            <a:r>
              <a:rPr lang="en-US" dirty="0"/>
              <a:t>: domain joined Servers, Admin WS (Win10 or Windows Server)</a:t>
            </a:r>
          </a:p>
          <a:p>
            <a:endParaRPr lang="en-US" dirty="0"/>
          </a:p>
        </p:txBody>
      </p:sp>
      <p:grpSp>
        <p:nvGrpSpPr>
          <p:cNvPr id="5" name="Group 4">
            <a:extLst>
              <a:ext uri="{FF2B5EF4-FFF2-40B4-BE49-F238E27FC236}">
                <a16:creationId xmlns:a16="http://schemas.microsoft.com/office/drawing/2014/main" id="{D93A8F00-F743-413E-B50B-5274E24EA061}"/>
              </a:ext>
            </a:extLst>
          </p:cNvPr>
          <p:cNvGrpSpPr/>
          <p:nvPr/>
        </p:nvGrpSpPr>
        <p:grpSpPr>
          <a:xfrm>
            <a:off x="6060332" y="5823893"/>
            <a:ext cx="1462088" cy="492125"/>
            <a:chOff x="5129808" y="4437854"/>
            <a:chExt cx="1462088" cy="492125"/>
          </a:xfrm>
        </p:grpSpPr>
        <p:sp>
          <p:nvSpPr>
            <p:cNvPr id="7" name="Rectangle: Rounded Corners 6">
              <a:extLst>
                <a:ext uri="{FF2B5EF4-FFF2-40B4-BE49-F238E27FC236}">
                  <a16:creationId xmlns:a16="http://schemas.microsoft.com/office/drawing/2014/main" id="{E55596FD-BF83-4D52-8685-F060829B199C}"/>
                </a:ext>
              </a:extLst>
            </p:cNvPr>
            <p:cNvSpPr/>
            <p:nvPr/>
          </p:nvSpPr>
          <p:spPr>
            <a:xfrm>
              <a:off x="5129808" y="4437854"/>
              <a:ext cx="1462088" cy="492125"/>
            </a:xfrm>
            <a:prstGeom prst="roundRect">
              <a:avLst/>
            </a:prstGeom>
            <a:noFill/>
            <a:ln w="762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16A12FC-6B4C-4374-AACC-5DDB09EDDB48}"/>
                </a:ext>
              </a:extLst>
            </p:cNvPr>
            <p:cNvSpPr/>
            <p:nvPr/>
          </p:nvSpPr>
          <p:spPr>
            <a:xfrm>
              <a:off x="523239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FC8FC75-52C4-4291-BF4C-C44183720A06}"/>
                </a:ext>
              </a:extLst>
            </p:cNvPr>
            <p:cNvSpPr/>
            <p:nvPr/>
          </p:nvSpPr>
          <p:spPr>
            <a:xfrm>
              <a:off x="537800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389DC26-BB74-4F47-85B1-BD5FE1BEF430}"/>
                </a:ext>
              </a:extLst>
            </p:cNvPr>
            <p:cNvSpPr/>
            <p:nvPr/>
          </p:nvSpPr>
          <p:spPr>
            <a:xfrm>
              <a:off x="552360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826F574-0549-433E-9A63-0A461F1D9129}"/>
                </a:ext>
              </a:extLst>
            </p:cNvPr>
            <p:cNvSpPr/>
            <p:nvPr/>
          </p:nvSpPr>
          <p:spPr>
            <a:xfrm>
              <a:off x="5669211"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E29F7D-DC22-4054-8C4D-31D02185BC07}"/>
                </a:ext>
              </a:extLst>
            </p:cNvPr>
            <p:cNvSpPr/>
            <p:nvPr/>
          </p:nvSpPr>
          <p:spPr>
            <a:xfrm>
              <a:off x="5814815"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4809EBE-AAC5-401C-8010-470045F2908E}"/>
                </a:ext>
              </a:extLst>
            </p:cNvPr>
            <p:cNvSpPr/>
            <p:nvPr/>
          </p:nvSpPr>
          <p:spPr>
            <a:xfrm>
              <a:off x="596041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5F97E68-7474-4726-B7BB-F5914481C52A}"/>
                </a:ext>
              </a:extLst>
            </p:cNvPr>
            <p:cNvSpPr/>
            <p:nvPr/>
          </p:nvSpPr>
          <p:spPr>
            <a:xfrm>
              <a:off x="610602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97FD2EF-FC1E-4559-B751-631C25DAA57A}"/>
                </a:ext>
              </a:extLst>
            </p:cNvPr>
            <p:cNvSpPr/>
            <p:nvPr/>
          </p:nvSpPr>
          <p:spPr>
            <a:xfrm>
              <a:off x="625162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069BA73-E77A-4090-8C7D-3646CDD09AA2}"/>
                </a:ext>
              </a:extLst>
            </p:cNvPr>
            <p:cNvSpPr/>
            <p:nvPr/>
          </p:nvSpPr>
          <p:spPr>
            <a:xfrm>
              <a:off x="639722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C48500A3-6A6C-42F9-8F9C-50679F9B8EEF}"/>
              </a:ext>
            </a:extLst>
          </p:cNvPr>
          <p:cNvGrpSpPr/>
          <p:nvPr/>
        </p:nvGrpSpPr>
        <p:grpSpPr>
          <a:xfrm>
            <a:off x="7679582" y="5823893"/>
            <a:ext cx="1462088" cy="492124"/>
            <a:chOff x="5129808" y="4437854"/>
            <a:chExt cx="1462088" cy="492125"/>
          </a:xfrm>
        </p:grpSpPr>
        <p:sp>
          <p:nvSpPr>
            <p:cNvPr id="18" name="Rectangle: Rounded Corners 17">
              <a:extLst>
                <a:ext uri="{FF2B5EF4-FFF2-40B4-BE49-F238E27FC236}">
                  <a16:creationId xmlns:a16="http://schemas.microsoft.com/office/drawing/2014/main" id="{E9DD34F6-5475-4B60-B34A-E2B83D21BB6B}"/>
                </a:ext>
              </a:extLst>
            </p:cNvPr>
            <p:cNvSpPr/>
            <p:nvPr/>
          </p:nvSpPr>
          <p:spPr>
            <a:xfrm>
              <a:off x="5129808" y="4437854"/>
              <a:ext cx="1462088" cy="492125"/>
            </a:xfrm>
            <a:prstGeom prst="roundRect">
              <a:avLst/>
            </a:prstGeom>
            <a:noFill/>
            <a:ln w="762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0486DF23-42AE-4DC1-8D36-6F38A522D0AB}"/>
                </a:ext>
              </a:extLst>
            </p:cNvPr>
            <p:cNvSpPr/>
            <p:nvPr/>
          </p:nvSpPr>
          <p:spPr>
            <a:xfrm>
              <a:off x="523239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B8B111D-C58A-4708-98EB-1324169E86CE}"/>
                </a:ext>
              </a:extLst>
            </p:cNvPr>
            <p:cNvSpPr/>
            <p:nvPr/>
          </p:nvSpPr>
          <p:spPr>
            <a:xfrm>
              <a:off x="537800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1C8DCC2-8144-4B29-BFC8-7D2C823E84E8}"/>
                </a:ext>
              </a:extLst>
            </p:cNvPr>
            <p:cNvSpPr/>
            <p:nvPr/>
          </p:nvSpPr>
          <p:spPr>
            <a:xfrm>
              <a:off x="552360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3750B39-79A8-497C-9329-004E13C372B0}"/>
                </a:ext>
              </a:extLst>
            </p:cNvPr>
            <p:cNvSpPr/>
            <p:nvPr/>
          </p:nvSpPr>
          <p:spPr>
            <a:xfrm>
              <a:off x="5669211"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7E1A770-A097-4A6B-98AC-B517B3D2165C}"/>
                </a:ext>
              </a:extLst>
            </p:cNvPr>
            <p:cNvSpPr/>
            <p:nvPr/>
          </p:nvSpPr>
          <p:spPr>
            <a:xfrm>
              <a:off x="5814815"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E595C4D2-DE56-44A9-B828-2BE0AD27A372}"/>
                </a:ext>
              </a:extLst>
            </p:cNvPr>
            <p:cNvSpPr/>
            <p:nvPr/>
          </p:nvSpPr>
          <p:spPr>
            <a:xfrm>
              <a:off x="596041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73A78D2-8E3F-48AE-BC88-334E1FDDE2FB}"/>
                </a:ext>
              </a:extLst>
            </p:cNvPr>
            <p:cNvSpPr/>
            <p:nvPr/>
          </p:nvSpPr>
          <p:spPr>
            <a:xfrm>
              <a:off x="610602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4338FDF-6344-4516-B775-F271B688D8DE}"/>
                </a:ext>
              </a:extLst>
            </p:cNvPr>
            <p:cNvSpPr/>
            <p:nvPr/>
          </p:nvSpPr>
          <p:spPr>
            <a:xfrm>
              <a:off x="625162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CDA4A36-73C4-4594-82F0-7694E7902444}"/>
                </a:ext>
              </a:extLst>
            </p:cNvPr>
            <p:cNvSpPr/>
            <p:nvPr/>
          </p:nvSpPr>
          <p:spPr>
            <a:xfrm>
              <a:off x="639722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A0AD7A1A-4217-4FCF-AF9A-63F1432131EB}"/>
              </a:ext>
            </a:extLst>
          </p:cNvPr>
          <p:cNvGrpSpPr/>
          <p:nvPr/>
        </p:nvGrpSpPr>
        <p:grpSpPr>
          <a:xfrm>
            <a:off x="9899478" y="5823893"/>
            <a:ext cx="1462088" cy="492124"/>
            <a:chOff x="5129808" y="4437854"/>
            <a:chExt cx="1462088" cy="492125"/>
          </a:xfrm>
        </p:grpSpPr>
        <p:sp>
          <p:nvSpPr>
            <p:cNvPr id="29" name="Rectangle: Rounded Corners 28">
              <a:extLst>
                <a:ext uri="{FF2B5EF4-FFF2-40B4-BE49-F238E27FC236}">
                  <a16:creationId xmlns:a16="http://schemas.microsoft.com/office/drawing/2014/main" id="{B72D53D5-A375-402A-B0DC-8DB920A4231F}"/>
                </a:ext>
              </a:extLst>
            </p:cNvPr>
            <p:cNvSpPr/>
            <p:nvPr/>
          </p:nvSpPr>
          <p:spPr>
            <a:xfrm>
              <a:off x="5129808" y="4437854"/>
              <a:ext cx="1462088" cy="492125"/>
            </a:xfrm>
            <a:prstGeom prst="roundRect">
              <a:avLst/>
            </a:prstGeom>
            <a:noFill/>
            <a:ln w="762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2838F40-1A01-4727-8716-F2EB03FA8415}"/>
                </a:ext>
              </a:extLst>
            </p:cNvPr>
            <p:cNvSpPr/>
            <p:nvPr/>
          </p:nvSpPr>
          <p:spPr>
            <a:xfrm>
              <a:off x="523239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B9130799-1087-47F5-91C2-B37772FA2C82}"/>
                </a:ext>
              </a:extLst>
            </p:cNvPr>
            <p:cNvSpPr/>
            <p:nvPr/>
          </p:nvSpPr>
          <p:spPr>
            <a:xfrm>
              <a:off x="537800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D475789-D0B1-4BD0-AEEB-13368AF7E2A6}"/>
                </a:ext>
              </a:extLst>
            </p:cNvPr>
            <p:cNvSpPr/>
            <p:nvPr/>
          </p:nvSpPr>
          <p:spPr>
            <a:xfrm>
              <a:off x="552360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084D90F-497C-4A6F-9AB1-17B3D7A91331}"/>
                </a:ext>
              </a:extLst>
            </p:cNvPr>
            <p:cNvSpPr/>
            <p:nvPr/>
          </p:nvSpPr>
          <p:spPr>
            <a:xfrm>
              <a:off x="5669211"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D089D242-EE10-44F0-BEF1-A454F51EC2F3}"/>
                </a:ext>
              </a:extLst>
            </p:cNvPr>
            <p:cNvSpPr/>
            <p:nvPr/>
          </p:nvSpPr>
          <p:spPr>
            <a:xfrm>
              <a:off x="5814815"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CFBAB39-941D-48B3-9F40-B604D2CE2BD4}"/>
                </a:ext>
              </a:extLst>
            </p:cNvPr>
            <p:cNvSpPr/>
            <p:nvPr/>
          </p:nvSpPr>
          <p:spPr>
            <a:xfrm>
              <a:off x="596041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FC6527A9-66CF-4F48-9CF6-74DC6DBCE283}"/>
                </a:ext>
              </a:extLst>
            </p:cNvPr>
            <p:cNvSpPr/>
            <p:nvPr/>
          </p:nvSpPr>
          <p:spPr>
            <a:xfrm>
              <a:off x="610602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73AB5D8-7870-4400-9401-22596E265C08}"/>
                </a:ext>
              </a:extLst>
            </p:cNvPr>
            <p:cNvSpPr/>
            <p:nvPr/>
          </p:nvSpPr>
          <p:spPr>
            <a:xfrm>
              <a:off x="625162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FFCE7575-223A-494D-8D60-AF3A9B56B49C}"/>
                </a:ext>
              </a:extLst>
            </p:cNvPr>
            <p:cNvSpPr/>
            <p:nvPr/>
          </p:nvSpPr>
          <p:spPr>
            <a:xfrm>
              <a:off x="639722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4F33EB47-6640-4446-8D6A-E868B85FD9E4}"/>
              </a:ext>
            </a:extLst>
          </p:cNvPr>
          <p:cNvSpPr txBox="1"/>
          <p:nvPr/>
        </p:nvSpPr>
        <p:spPr>
          <a:xfrm>
            <a:off x="9298832" y="5823574"/>
            <a:ext cx="426517" cy="492443"/>
          </a:xfrm>
          <a:prstGeom prst="rect">
            <a:avLst/>
          </a:prstGeom>
          <a:noFill/>
        </p:spPr>
        <p:txBody>
          <a:bodyPr vert="horz" wrap="square" lIns="0" tIns="0" rIns="0" bIns="0" rtlCol="0">
            <a:spAutoFit/>
          </a:bodyPr>
          <a:lstStyle/>
          <a:p>
            <a:pPr algn="ctr"/>
            <a:r>
              <a:rPr lang="en-US" sz="3200" dirty="0">
                <a:solidFill>
                  <a:schemeClr val="tx2">
                    <a:lumMod val="40000"/>
                    <a:lumOff val="60000"/>
                  </a:schemeClr>
                </a:solidFill>
              </a:rPr>
              <a:t>…</a:t>
            </a:r>
          </a:p>
        </p:txBody>
      </p:sp>
      <p:sp>
        <p:nvSpPr>
          <p:cNvPr id="40" name="TextBox 39">
            <a:extLst>
              <a:ext uri="{FF2B5EF4-FFF2-40B4-BE49-F238E27FC236}">
                <a16:creationId xmlns:a16="http://schemas.microsoft.com/office/drawing/2014/main" id="{4D390714-2833-4516-8441-86C6F1B0E7CC}"/>
              </a:ext>
            </a:extLst>
          </p:cNvPr>
          <p:cNvSpPr txBox="1"/>
          <p:nvPr/>
        </p:nvSpPr>
        <p:spPr>
          <a:xfrm>
            <a:off x="7136904" y="4535990"/>
            <a:ext cx="885825" cy="338554"/>
          </a:xfrm>
          <a:prstGeom prst="rect">
            <a:avLst/>
          </a:prstGeom>
          <a:noFill/>
        </p:spPr>
        <p:txBody>
          <a:bodyPr vert="horz" wrap="square" lIns="0" tIns="0" rIns="0" bIns="0" rtlCol="0">
            <a:spAutoFit/>
          </a:bodyPr>
          <a:lstStyle/>
          <a:p>
            <a:r>
              <a:rPr lang="en-US" sz="1100" dirty="0">
                <a:solidFill>
                  <a:schemeClr val="tx2">
                    <a:lumMod val="40000"/>
                    <a:lumOff val="60000"/>
                  </a:schemeClr>
                </a:solidFill>
              </a:rPr>
              <a:t>Admin Workstation</a:t>
            </a:r>
          </a:p>
        </p:txBody>
      </p:sp>
      <p:sp>
        <p:nvSpPr>
          <p:cNvPr id="41" name="TextBox 40">
            <a:extLst>
              <a:ext uri="{FF2B5EF4-FFF2-40B4-BE49-F238E27FC236}">
                <a16:creationId xmlns:a16="http://schemas.microsoft.com/office/drawing/2014/main" id="{A850C049-C508-42F7-A3FE-AD405E43B373}"/>
              </a:ext>
            </a:extLst>
          </p:cNvPr>
          <p:cNvSpPr txBox="1"/>
          <p:nvPr/>
        </p:nvSpPr>
        <p:spPr>
          <a:xfrm>
            <a:off x="5019044" y="5900518"/>
            <a:ext cx="885825" cy="338554"/>
          </a:xfrm>
          <a:prstGeom prst="rect">
            <a:avLst/>
          </a:prstGeom>
          <a:noFill/>
        </p:spPr>
        <p:txBody>
          <a:bodyPr vert="horz" wrap="square" lIns="0" tIns="0" rIns="0" bIns="0" rtlCol="0">
            <a:spAutoFit/>
          </a:bodyPr>
          <a:lstStyle/>
          <a:p>
            <a:r>
              <a:rPr lang="en-US" sz="1100" dirty="0">
                <a:solidFill>
                  <a:schemeClr val="tx2">
                    <a:lumMod val="40000"/>
                    <a:lumOff val="60000"/>
                  </a:schemeClr>
                </a:solidFill>
              </a:rPr>
              <a:t>S2D Infrastructure</a:t>
            </a:r>
          </a:p>
        </p:txBody>
      </p:sp>
      <p:sp>
        <p:nvSpPr>
          <p:cNvPr id="42" name="TextBox 41">
            <a:extLst>
              <a:ext uri="{FF2B5EF4-FFF2-40B4-BE49-F238E27FC236}">
                <a16:creationId xmlns:a16="http://schemas.microsoft.com/office/drawing/2014/main" id="{01FE2C06-E84E-4B7D-8D46-B297D2642BF2}"/>
              </a:ext>
            </a:extLst>
          </p:cNvPr>
          <p:cNvSpPr txBox="1"/>
          <p:nvPr/>
        </p:nvSpPr>
        <p:spPr>
          <a:xfrm>
            <a:off x="10332866" y="4615638"/>
            <a:ext cx="885825" cy="338554"/>
          </a:xfrm>
          <a:prstGeom prst="rect">
            <a:avLst/>
          </a:prstGeom>
          <a:noFill/>
        </p:spPr>
        <p:txBody>
          <a:bodyPr vert="horz" wrap="square" lIns="0" tIns="0" rIns="0" bIns="0" rtlCol="0">
            <a:spAutoFit/>
          </a:bodyPr>
          <a:lstStyle/>
          <a:p>
            <a:r>
              <a:rPr lang="en-US" sz="1100" dirty="0">
                <a:solidFill>
                  <a:schemeClr val="tx2">
                    <a:lumMod val="40000"/>
                    <a:lumOff val="60000"/>
                  </a:schemeClr>
                </a:solidFill>
              </a:rPr>
              <a:t>Domain Controller</a:t>
            </a:r>
          </a:p>
        </p:txBody>
      </p:sp>
      <p:grpSp>
        <p:nvGrpSpPr>
          <p:cNvPr id="43" name="Group 42">
            <a:extLst>
              <a:ext uri="{FF2B5EF4-FFF2-40B4-BE49-F238E27FC236}">
                <a16:creationId xmlns:a16="http://schemas.microsoft.com/office/drawing/2014/main" id="{EFA64F4A-EC05-437C-8B03-FDBFFA187811}"/>
              </a:ext>
            </a:extLst>
          </p:cNvPr>
          <p:cNvGrpSpPr/>
          <p:nvPr/>
        </p:nvGrpSpPr>
        <p:grpSpPr>
          <a:xfrm>
            <a:off x="9770649" y="4324834"/>
            <a:ext cx="469099" cy="840583"/>
            <a:chOff x="7373788" y="2685757"/>
            <a:chExt cx="469099" cy="840583"/>
          </a:xfrm>
        </p:grpSpPr>
        <p:sp>
          <p:nvSpPr>
            <p:cNvPr id="44" name="Rectangle: Top Corners Rounded 43">
              <a:extLst>
                <a:ext uri="{FF2B5EF4-FFF2-40B4-BE49-F238E27FC236}">
                  <a16:creationId xmlns:a16="http://schemas.microsoft.com/office/drawing/2014/main" id="{BF1E26EE-1638-41D9-A604-ACBEA1367E95}"/>
                </a:ext>
              </a:extLst>
            </p:cNvPr>
            <p:cNvSpPr/>
            <p:nvPr/>
          </p:nvSpPr>
          <p:spPr>
            <a:xfrm>
              <a:off x="7373788" y="2685757"/>
              <a:ext cx="469099" cy="840583"/>
            </a:xfrm>
            <a:prstGeom prst="round2SameRect">
              <a:avLst/>
            </a:prstGeom>
            <a:noFill/>
            <a:ln w="5715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15E4D63-58E3-45A8-8096-E65235CA5A96}"/>
                </a:ext>
              </a:extLst>
            </p:cNvPr>
            <p:cNvSpPr/>
            <p:nvPr/>
          </p:nvSpPr>
          <p:spPr>
            <a:xfrm>
              <a:off x="7461058" y="2880905"/>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AFF19BF8-5CDD-42F9-9B3B-9DFAF0253DF5}"/>
                </a:ext>
              </a:extLst>
            </p:cNvPr>
            <p:cNvSpPr/>
            <p:nvPr/>
          </p:nvSpPr>
          <p:spPr>
            <a:xfrm>
              <a:off x="7458294" y="3367087"/>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DFED3B5D-5E6C-4613-A08A-B197EEBC285C}"/>
                </a:ext>
              </a:extLst>
            </p:cNvPr>
            <p:cNvSpPr/>
            <p:nvPr/>
          </p:nvSpPr>
          <p:spPr>
            <a:xfrm>
              <a:off x="7458294" y="3269456"/>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E72571B6-9F72-4A0C-832D-76A0CD15471D}"/>
              </a:ext>
            </a:extLst>
          </p:cNvPr>
          <p:cNvGrpSpPr/>
          <p:nvPr/>
        </p:nvGrpSpPr>
        <p:grpSpPr>
          <a:xfrm>
            <a:off x="7824987" y="4324834"/>
            <a:ext cx="1370411" cy="1040162"/>
            <a:chOff x="6343474" y="1774728"/>
            <a:chExt cx="1370411" cy="1040162"/>
          </a:xfrm>
        </p:grpSpPr>
        <p:sp>
          <p:nvSpPr>
            <p:cNvPr id="49" name="Flowchart: Connector 48">
              <a:extLst>
                <a:ext uri="{FF2B5EF4-FFF2-40B4-BE49-F238E27FC236}">
                  <a16:creationId xmlns:a16="http://schemas.microsoft.com/office/drawing/2014/main" id="{23F01986-B2E8-44EE-AB3D-DA93ACCAB906}"/>
                </a:ext>
              </a:extLst>
            </p:cNvPr>
            <p:cNvSpPr/>
            <p:nvPr/>
          </p:nvSpPr>
          <p:spPr>
            <a:xfrm>
              <a:off x="6412978" y="1774728"/>
              <a:ext cx="499617" cy="470344"/>
            </a:xfrm>
            <a:prstGeom prst="flowChartConnector">
              <a:avLst/>
            </a:prstGeom>
            <a:noFill/>
            <a:ln w="5715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Arc 49">
              <a:extLst>
                <a:ext uri="{FF2B5EF4-FFF2-40B4-BE49-F238E27FC236}">
                  <a16:creationId xmlns:a16="http://schemas.microsoft.com/office/drawing/2014/main" id="{15CD338C-2124-4A29-A636-D964F9E9EDD3}"/>
                </a:ext>
              </a:extLst>
            </p:cNvPr>
            <p:cNvSpPr/>
            <p:nvPr/>
          </p:nvSpPr>
          <p:spPr>
            <a:xfrm rot="16200000">
              <a:off x="6397573" y="2230366"/>
              <a:ext cx="530425" cy="638624"/>
            </a:xfrm>
            <a:prstGeom prst="arc">
              <a:avLst>
                <a:gd name="adj1" fmla="val 16413310"/>
                <a:gd name="adj2" fmla="val 5314288"/>
              </a:avLst>
            </a:prstGeom>
            <a:noFill/>
            <a:ln w="5715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1" name="Rectangle 50">
              <a:extLst>
                <a:ext uri="{FF2B5EF4-FFF2-40B4-BE49-F238E27FC236}">
                  <a16:creationId xmlns:a16="http://schemas.microsoft.com/office/drawing/2014/main" id="{A4093FF7-7A26-44BB-9FDF-1EFF164B20E6}"/>
                </a:ext>
              </a:extLst>
            </p:cNvPr>
            <p:cNvSpPr/>
            <p:nvPr/>
          </p:nvSpPr>
          <p:spPr>
            <a:xfrm>
              <a:off x="7040291" y="1955348"/>
              <a:ext cx="600022" cy="360302"/>
            </a:xfrm>
            <a:prstGeom prst="rect">
              <a:avLst/>
            </a:prstGeom>
            <a:noFill/>
            <a:ln w="381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rapezoid 51">
              <a:extLst>
                <a:ext uri="{FF2B5EF4-FFF2-40B4-BE49-F238E27FC236}">
                  <a16:creationId xmlns:a16="http://schemas.microsoft.com/office/drawing/2014/main" id="{AA8A5E63-C867-4AD1-ADE5-6C997D57ECA1}"/>
                </a:ext>
              </a:extLst>
            </p:cNvPr>
            <p:cNvSpPr/>
            <p:nvPr/>
          </p:nvSpPr>
          <p:spPr>
            <a:xfrm>
              <a:off x="6960394" y="2343860"/>
              <a:ext cx="753491" cy="188501"/>
            </a:xfrm>
            <a:prstGeom prst="trapezoid">
              <a:avLst>
                <a:gd name="adj" fmla="val 42198"/>
              </a:avLst>
            </a:prstGeom>
            <a:noFill/>
            <a:ln w="381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952591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F3A5-1242-4B62-B30D-6EBD1AEE2D31}"/>
              </a:ext>
            </a:extLst>
          </p:cNvPr>
          <p:cNvSpPr>
            <a:spLocks noGrp="1"/>
          </p:cNvSpPr>
          <p:nvPr>
            <p:ph type="title"/>
          </p:nvPr>
        </p:nvSpPr>
        <p:spPr/>
        <p:txBody>
          <a:bodyPr/>
          <a:lstStyle/>
          <a:p>
            <a:pPr defTabSz="914400"/>
            <a:r>
              <a:rPr lang="en-US" sz="3000" dirty="0">
                <a:solidFill>
                  <a:schemeClr val="tx1">
                    <a:lumMod val="85000"/>
                    <a:lumOff val="15000"/>
                  </a:schemeClr>
                </a:solidFill>
                <a:latin typeface="Segoe UI" panose="020B0502040204020203" pitchFamily="34" charset="0"/>
              </a:rPr>
              <a:t>Demo – Deploying HCI from Admin Workstation</a:t>
            </a:r>
          </a:p>
        </p:txBody>
      </p:sp>
      <p:pic>
        <p:nvPicPr>
          <p:cNvPr id="4" name="Content Placeholder 3">
            <a:extLst>
              <a:ext uri="{FF2B5EF4-FFF2-40B4-BE49-F238E27FC236}">
                <a16:creationId xmlns:a16="http://schemas.microsoft.com/office/drawing/2014/main" id="{E3DF100F-1928-48A4-BEC7-E46EC71C59E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75287" y="941990"/>
            <a:ext cx="10241425" cy="5751417"/>
          </a:xfrm>
        </p:spPr>
      </p:pic>
    </p:spTree>
    <p:extLst>
      <p:ext uri="{BB962C8B-B14F-4D97-AF65-F5344CB8AC3E}">
        <p14:creationId xmlns:p14="http://schemas.microsoft.com/office/powerpoint/2010/main" val="10099233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F3A5-1242-4B62-B30D-6EBD1AEE2D31}"/>
              </a:ext>
            </a:extLst>
          </p:cNvPr>
          <p:cNvSpPr>
            <a:spLocks noGrp="1"/>
          </p:cNvSpPr>
          <p:nvPr>
            <p:ph type="title"/>
          </p:nvPr>
        </p:nvSpPr>
        <p:spPr/>
        <p:txBody>
          <a:bodyPr/>
          <a:lstStyle/>
          <a:p>
            <a:pPr defTabSz="914400"/>
            <a:r>
              <a:rPr lang="en-US" sz="3000" dirty="0">
                <a:solidFill>
                  <a:schemeClr val="tx1">
                    <a:lumMod val="85000"/>
                    <a:lumOff val="15000"/>
                  </a:schemeClr>
                </a:solidFill>
                <a:latin typeface="Segoe UI" panose="020B0502040204020203" pitchFamily="34" charset="0"/>
              </a:rPr>
              <a:t>Takeaway</a:t>
            </a:r>
          </a:p>
        </p:txBody>
      </p:sp>
      <p:sp>
        <p:nvSpPr>
          <p:cNvPr id="5" name="Content Placeholder 4">
            <a:extLst>
              <a:ext uri="{FF2B5EF4-FFF2-40B4-BE49-F238E27FC236}">
                <a16:creationId xmlns:a16="http://schemas.microsoft.com/office/drawing/2014/main" id="{44A563AE-B70F-4FDD-B503-16EBC647DFFD}"/>
              </a:ext>
            </a:extLst>
          </p:cNvPr>
          <p:cNvSpPr>
            <a:spLocks noGrp="1"/>
          </p:cNvSpPr>
          <p:nvPr>
            <p:ph idx="1"/>
          </p:nvPr>
        </p:nvSpPr>
        <p:spPr>
          <a:xfrm>
            <a:off x="269241" y="1189178"/>
            <a:ext cx="11653521" cy="4046236"/>
          </a:xfrm>
        </p:spPr>
        <p:txBody>
          <a:bodyPr/>
          <a:lstStyle/>
          <a:p>
            <a:r>
              <a:rPr lang="en-US" dirty="0"/>
              <a:t>Super easy to deploy</a:t>
            </a:r>
          </a:p>
          <a:p>
            <a:r>
              <a:rPr lang="en-US" dirty="0"/>
              <a:t>Very easy to document – just save a copy of script</a:t>
            </a:r>
          </a:p>
          <a:p>
            <a:r>
              <a:rPr lang="en-US" dirty="0"/>
              <a:t>There is much more – over 50 scenarios!</a:t>
            </a:r>
          </a:p>
          <a:p>
            <a:pPr marL="0" indent="0">
              <a:buNone/>
            </a:pPr>
            <a:endParaRPr lang="en-US" dirty="0"/>
          </a:p>
          <a:p>
            <a:endParaRPr lang="en-US" dirty="0"/>
          </a:p>
          <a:p>
            <a:endParaRPr lang="en-US" u="sng" dirty="0"/>
          </a:p>
        </p:txBody>
      </p:sp>
      <p:pic>
        <p:nvPicPr>
          <p:cNvPr id="8" name="Picture 7">
            <a:extLst>
              <a:ext uri="{FF2B5EF4-FFF2-40B4-BE49-F238E27FC236}">
                <a16:creationId xmlns:a16="http://schemas.microsoft.com/office/drawing/2014/main" id="{928EBFE2-EFA6-4B79-9218-B9AC1A200092}"/>
              </a:ext>
            </a:extLst>
          </p:cNvPr>
          <p:cNvPicPr>
            <a:picLocks noChangeAspect="1"/>
          </p:cNvPicPr>
          <p:nvPr/>
        </p:nvPicPr>
        <p:blipFill>
          <a:blip r:embed="rId2"/>
          <a:stretch>
            <a:fillRect/>
          </a:stretch>
        </p:blipFill>
        <p:spPr>
          <a:xfrm>
            <a:off x="2916853" y="3255293"/>
            <a:ext cx="6358293" cy="3960242"/>
          </a:xfrm>
          <a:prstGeom prst="rect">
            <a:avLst/>
          </a:prstGeom>
        </p:spPr>
      </p:pic>
    </p:spTree>
    <p:extLst>
      <p:ext uri="{BB962C8B-B14F-4D97-AF65-F5344CB8AC3E}">
        <p14:creationId xmlns:p14="http://schemas.microsoft.com/office/powerpoint/2010/main" val="24106098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4F3A5-1242-4B62-B30D-6EBD1AEE2D31}"/>
              </a:ext>
            </a:extLst>
          </p:cNvPr>
          <p:cNvSpPr>
            <a:spLocks noGrp="1"/>
          </p:cNvSpPr>
          <p:nvPr>
            <p:ph type="title"/>
          </p:nvPr>
        </p:nvSpPr>
        <p:spPr/>
        <p:txBody>
          <a:bodyPr/>
          <a:lstStyle/>
          <a:p>
            <a:pPr defTabSz="914400"/>
            <a:r>
              <a:rPr lang="en-US" sz="3000" dirty="0">
                <a:solidFill>
                  <a:schemeClr val="tx1">
                    <a:lumMod val="85000"/>
                    <a:lumOff val="15000"/>
                  </a:schemeClr>
                </a:solidFill>
                <a:latin typeface="Segoe UI" panose="020B0502040204020203" pitchFamily="34" charset="0"/>
              </a:rPr>
              <a:t>Deployment of S2D from SCVMM</a:t>
            </a:r>
          </a:p>
        </p:txBody>
      </p:sp>
      <p:sp>
        <p:nvSpPr>
          <p:cNvPr id="3" name="Content Placeholder 2">
            <a:extLst>
              <a:ext uri="{FF2B5EF4-FFF2-40B4-BE49-F238E27FC236}">
                <a16:creationId xmlns:a16="http://schemas.microsoft.com/office/drawing/2014/main" id="{0BD0D96D-FB0F-4502-AB01-AB970261EB07}"/>
              </a:ext>
            </a:extLst>
          </p:cNvPr>
          <p:cNvSpPr>
            <a:spLocks noGrp="1"/>
          </p:cNvSpPr>
          <p:nvPr>
            <p:ph idx="1"/>
          </p:nvPr>
        </p:nvSpPr>
        <p:spPr>
          <a:xfrm>
            <a:off x="269241" y="1189178"/>
            <a:ext cx="11653521" cy="3720506"/>
          </a:xfrm>
        </p:spPr>
        <p:txBody>
          <a:bodyPr/>
          <a:lstStyle/>
          <a:p>
            <a:r>
              <a:rPr lang="en-US" dirty="0"/>
              <a:t>SCVMM and Bare Metal scenario</a:t>
            </a:r>
          </a:p>
          <a:p>
            <a:pPr lvl="1"/>
            <a:r>
              <a:rPr lang="en-US" dirty="0">
                <a:hlinkClick r:id="rId2"/>
              </a:rPr>
              <a:t>https://github.com/Microsoft/WSLab/tree/master/Scenarios/S2D%20and%20Bare%20Metal%20with%20SCVMM</a:t>
            </a:r>
            <a:endParaRPr lang="en-US" dirty="0"/>
          </a:p>
          <a:p>
            <a:pPr lvl="1"/>
            <a:r>
              <a:rPr lang="en-US" dirty="0"/>
              <a:t>Commented sections for real world deployments</a:t>
            </a:r>
          </a:p>
          <a:p>
            <a:r>
              <a:rPr lang="en-US" dirty="0" err="1"/>
              <a:t>Prereqs</a:t>
            </a:r>
            <a:r>
              <a:rPr lang="en-US" dirty="0"/>
              <a:t>: domain joined Servers, Admin WS (Win10 or Windows Server), SCVMM</a:t>
            </a:r>
          </a:p>
          <a:p>
            <a:endParaRPr lang="en-US" dirty="0"/>
          </a:p>
        </p:txBody>
      </p:sp>
      <p:grpSp>
        <p:nvGrpSpPr>
          <p:cNvPr id="5" name="Group 4">
            <a:extLst>
              <a:ext uri="{FF2B5EF4-FFF2-40B4-BE49-F238E27FC236}">
                <a16:creationId xmlns:a16="http://schemas.microsoft.com/office/drawing/2014/main" id="{D93A8F00-F743-413E-B50B-5274E24EA061}"/>
              </a:ext>
            </a:extLst>
          </p:cNvPr>
          <p:cNvGrpSpPr/>
          <p:nvPr/>
        </p:nvGrpSpPr>
        <p:grpSpPr>
          <a:xfrm>
            <a:off x="6060332" y="5823893"/>
            <a:ext cx="1462088" cy="492125"/>
            <a:chOff x="5129808" y="4437854"/>
            <a:chExt cx="1462088" cy="492125"/>
          </a:xfrm>
        </p:grpSpPr>
        <p:sp>
          <p:nvSpPr>
            <p:cNvPr id="7" name="Rectangle: Rounded Corners 6">
              <a:extLst>
                <a:ext uri="{FF2B5EF4-FFF2-40B4-BE49-F238E27FC236}">
                  <a16:creationId xmlns:a16="http://schemas.microsoft.com/office/drawing/2014/main" id="{E55596FD-BF83-4D52-8685-F060829B199C}"/>
                </a:ext>
              </a:extLst>
            </p:cNvPr>
            <p:cNvSpPr/>
            <p:nvPr/>
          </p:nvSpPr>
          <p:spPr>
            <a:xfrm>
              <a:off x="5129808" y="4437854"/>
              <a:ext cx="1462088" cy="492125"/>
            </a:xfrm>
            <a:prstGeom prst="roundRect">
              <a:avLst/>
            </a:prstGeom>
            <a:noFill/>
            <a:ln w="762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16A12FC-6B4C-4374-AACC-5DDB09EDDB48}"/>
                </a:ext>
              </a:extLst>
            </p:cNvPr>
            <p:cNvSpPr/>
            <p:nvPr/>
          </p:nvSpPr>
          <p:spPr>
            <a:xfrm>
              <a:off x="523239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CFC8FC75-52C4-4291-BF4C-C44183720A06}"/>
                </a:ext>
              </a:extLst>
            </p:cNvPr>
            <p:cNvSpPr/>
            <p:nvPr/>
          </p:nvSpPr>
          <p:spPr>
            <a:xfrm>
              <a:off x="537800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389DC26-BB74-4F47-85B1-BD5FE1BEF430}"/>
                </a:ext>
              </a:extLst>
            </p:cNvPr>
            <p:cNvSpPr/>
            <p:nvPr/>
          </p:nvSpPr>
          <p:spPr>
            <a:xfrm>
              <a:off x="552360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826F574-0549-433E-9A63-0A461F1D9129}"/>
                </a:ext>
              </a:extLst>
            </p:cNvPr>
            <p:cNvSpPr/>
            <p:nvPr/>
          </p:nvSpPr>
          <p:spPr>
            <a:xfrm>
              <a:off x="5669211"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BDE29F7D-DC22-4054-8C4D-31D02185BC07}"/>
                </a:ext>
              </a:extLst>
            </p:cNvPr>
            <p:cNvSpPr/>
            <p:nvPr/>
          </p:nvSpPr>
          <p:spPr>
            <a:xfrm>
              <a:off x="5814815"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14809EBE-AAC5-401C-8010-470045F2908E}"/>
                </a:ext>
              </a:extLst>
            </p:cNvPr>
            <p:cNvSpPr/>
            <p:nvPr/>
          </p:nvSpPr>
          <p:spPr>
            <a:xfrm>
              <a:off x="596041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5F97E68-7474-4726-B7BB-F5914481C52A}"/>
                </a:ext>
              </a:extLst>
            </p:cNvPr>
            <p:cNvSpPr/>
            <p:nvPr/>
          </p:nvSpPr>
          <p:spPr>
            <a:xfrm>
              <a:off x="610602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497FD2EF-FC1E-4559-B751-631C25DAA57A}"/>
                </a:ext>
              </a:extLst>
            </p:cNvPr>
            <p:cNvSpPr/>
            <p:nvPr/>
          </p:nvSpPr>
          <p:spPr>
            <a:xfrm>
              <a:off x="625162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069BA73-E77A-4090-8C7D-3646CDD09AA2}"/>
                </a:ext>
              </a:extLst>
            </p:cNvPr>
            <p:cNvSpPr/>
            <p:nvPr/>
          </p:nvSpPr>
          <p:spPr>
            <a:xfrm>
              <a:off x="639722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C48500A3-6A6C-42F9-8F9C-50679F9B8EEF}"/>
              </a:ext>
            </a:extLst>
          </p:cNvPr>
          <p:cNvGrpSpPr/>
          <p:nvPr/>
        </p:nvGrpSpPr>
        <p:grpSpPr>
          <a:xfrm>
            <a:off x="7679582" y="5823893"/>
            <a:ext cx="1462088" cy="492124"/>
            <a:chOff x="5129808" y="4437854"/>
            <a:chExt cx="1462088" cy="492125"/>
          </a:xfrm>
        </p:grpSpPr>
        <p:sp>
          <p:nvSpPr>
            <p:cNvPr id="18" name="Rectangle: Rounded Corners 17">
              <a:extLst>
                <a:ext uri="{FF2B5EF4-FFF2-40B4-BE49-F238E27FC236}">
                  <a16:creationId xmlns:a16="http://schemas.microsoft.com/office/drawing/2014/main" id="{E9DD34F6-5475-4B60-B34A-E2B83D21BB6B}"/>
                </a:ext>
              </a:extLst>
            </p:cNvPr>
            <p:cNvSpPr/>
            <p:nvPr/>
          </p:nvSpPr>
          <p:spPr>
            <a:xfrm>
              <a:off x="5129808" y="4437854"/>
              <a:ext cx="1462088" cy="492125"/>
            </a:xfrm>
            <a:prstGeom prst="roundRect">
              <a:avLst/>
            </a:prstGeom>
            <a:noFill/>
            <a:ln w="762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0486DF23-42AE-4DC1-8D36-6F38A522D0AB}"/>
                </a:ext>
              </a:extLst>
            </p:cNvPr>
            <p:cNvSpPr/>
            <p:nvPr/>
          </p:nvSpPr>
          <p:spPr>
            <a:xfrm>
              <a:off x="523239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8B8B111D-C58A-4708-98EB-1324169E86CE}"/>
                </a:ext>
              </a:extLst>
            </p:cNvPr>
            <p:cNvSpPr/>
            <p:nvPr/>
          </p:nvSpPr>
          <p:spPr>
            <a:xfrm>
              <a:off x="537800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01C8DCC2-8144-4B29-BFC8-7D2C823E84E8}"/>
                </a:ext>
              </a:extLst>
            </p:cNvPr>
            <p:cNvSpPr/>
            <p:nvPr/>
          </p:nvSpPr>
          <p:spPr>
            <a:xfrm>
              <a:off x="552360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63750B39-79A8-497C-9329-004E13C372B0}"/>
                </a:ext>
              </a:extLst>
            </p:cNvPr>
            <p:cNvSpPr/>
            <p:nvPr/>
          </p:nvSpPr>
          <p:spPr>
            <a:xfrm>
              <a:off x="5669211"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7E1A770-A097-4A6B-98AC-B517B3D2165C}"/>
                </a:ext>
              </a:extLst>
            </p:cNvPr>
            <p:cNvSpPr/>
            <p:nvPr/>
          </p:nvSpPr>
          <p:spPr>
            <a:xfrm>
              <a:off x="5814815"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E595C4D2-DE56-44A9-B828-2BE0AD27A372}"/>
                </a:ext>
              </a:extLst>
            </p:cNvPr>
            <p:cNvSpPr/>
            <p:nvPr/>
          </p:nvSpPr>
          <p:spPr>
            <a:xfrm>
              <a:off x="596041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73A78D2-8E3F-48AE-BC88-334E1FDDE2FB}"/>
                </a:ext>
              </a:extLst>
            </p:cNvPr>
            <p:cNvSpPr/>
            <p:nvPr/>
          </p:nvSpPr>
          <p:spPr>
            <a:xfrm>
              <a:off x="610602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54338FDF-6344-4516-B775-F271B688D8DE}"/>
                </a:ext>
              </a:extLst>
            </p:cNvPr>
            <p:cNvSpPr/>
            <p:nvPr/>
          </p:nvSpPr>
          <p:spPr>
            <a:xfrm>
              <a:off x="625162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CDA4A36-73C4-4594-82F0-7694E7902444}"/>
                </a:ext>
              </a:extLst>
            </p:cNvPr>
            <p:cNvSpPr/>
            <p:nvPr/>
          </p:nvSpPr>
          <p:spPr>
            <a:xfrm>
              <a:off x="639722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28" name="Group 27">
            <a:extLst>
              <a:ext uri="{FF2B5EF4-FFF2-40B4-BE49-F238E27FC236}">
                <a16:creationId xmlns:a16="http://schemas.microsoft.com/office/drawing/2014/main" id="{A0AD7A1A-4217-4FCF-AF9A-63F1432131EB}"/>
              </a:ext>
            </a:extLst>
          </p:cNvPr>
          <p:cNvGrpSpPr/>
          <p:nvPr/>
        </p:nvGrpSpPr>
        <p:grpSpPr>
          <a:xfrm>
            <a:off x="9899478" y="5823893"/>
            <a:ext cx="1462088" cy="492124"/>
            <a:chOff x="5129808" y="4437854"/>
            <a:chExt cx="1462088" cy="492125"/>
          </a:xfrm>
        </p:grpSpPr>
        <p:sp>
          <p:nvSpPr>
            <p:cNvPr id="29" name="Rectangle: Rounded Corners 28">
              <a:extLst>
                <a:ext uri="{FF2B5EF4-FFF2-40B4-BE49-F238E27FC236}">
                  <a16:creationId xmlns:a16="http://schemas.microsoft.com/office/drawing/2014/main" id="{B72D53D5-A375-402A-B0DC-8DB920A4231F}"/>
                </a:ext>
              </a:extLst>
            </p:cNvPr>
            <p:cNvSpPr/>
            <p:nvPr/>
          </p:nvSpPr>
          <p:spPr>
            <a:xfrm>
              <a:off x="5129808" y="4437854"/>
              <a:ext cx="1462088" cy="492125"/>
            </a:xfrm>
            <a:prstGeom prst="roundRect">
              <a:avLst/>
            </a:prstGeom>
            <a:noFill/>
            <a:ln w="762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2838F40-1A01-4727-8716-F2EB03FA8415}"/>
                </a:ext>
              </a:extLst>
            </p:cNvPr>
            <p:cNvSpPr/>
            <p:nvPr/>
          </p:nvSpPr>
          <p:spPr>
            <a:xfrm>
              <a:off x="523239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B9130799-1087-47F5-91C2-B37772FA2C82}"/>
                </a:ext>
              </a:extLst>
            </p:cNvPr>
            <p:cNvSpPr/>
            <p:nvPr/>
          </p:nvSpPr>
          <p:spPr>
            <a:xfrm>
              <a:off x="537800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3D475789-D0B1-4BD0-AEEB-13368AF7E2A6}"/>
                </a:ext>
              </a:extLst>
            </p:cNvPr>
            <p:cNvSpPr/>
            <p:nvPr/>
          </p:nvSpPr>
          <p:spPr>
            <a:xfrm>
              <a:off x="552360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084D90F-497C-4A6F-9AB1-17B3D7A91331}"/>
                </a:ext>
              </a:extLst>
            </p:cNvPr>
            <p:cNvSpPr/>
            <p:nvPr/>
          </p:nvSpPr>
          <p:spPr>
            <a:xfrm>
              <a:off x="5669211"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D089D242-EE10-44F0-BEF1-A454F51EC2F3}"/>
                </a:ext>
              </a:extLst>
            </p:cNvPr>
            <p:cNvSpPr/>
            <p:nvPr/>
          </p:nvSpPr>
          <p:spPr>
            <a:xfrm>
              <a:off x="5814815"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CFBAB39-941D-48B3-9F40-B604D2CE2BD4}"/>
                </a:ext>
              </a:extLst>
            </p:cNvPr>
            <p:cNvSpPr/>
            <p:nvPr/>
          </p:nvSpPr>
          <p:spPr>
            <a:xfrm>
              <a:off x="596041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FC6527A9-66CF-4F48-9CF6-74DC6DBCE283}"/>
                </a:ext>
              </a:extLst>
            </p:cNvPr>
            <p:cNvSpPr/>
            <p:nvPr/>
          </p:nvSpPr>
          <p:spPr>
            <a:xfrm>
              <a:off x="6106023"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73AB5D8-7870-4400-9401-22596E265C08}"/>
                </a:ext>
              </a:extLst>
            </p:cNvPr>
            <p:cNvSpPr/>
            <p:nvPr/>
          </p:nvSpPr>
          <p:spPr>
            <a:xfrm>
              <a:off x="6251627"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FFCE7575-223A-494D-8D60-AF3A9B56B49C}"/>
                </a:ext>
              </a:extLst>
            </p:cNvPr>
            <p:cNvSpPr/>
            <p:nvPr/>
          </p:nvSpPr>
          <p:spPr>
            <a:xfrm>
              <a:off x="6397229" y="4535486"/>
              <a:ext cx="92075" cy="296862"/>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39" name="TextBox 38">
            <a:extLst>
              <a:ext uri="{FF2B5EF4-FFF2-40B4-BE49-F238E27FC236}">
                <a16:creationId xmlns:a16="http://schemas.microsoft.com/office/drawing/2014/main" id="{4F33EB47-6640-4446-8D6A-E868B85FD9E4}"/>
              </a:ext>
            </a:extLst>
          </p:cNvPr>
          <p:cNvSpPr txBox="1"/>
          <p:nvPr/>
        </p:nvSpPr>
        <p:spPr>
          <a:xfrm>
            <a:off x="9298832" y="5823574"/>
            <a:ext cx="426517" cy="492443"/>
          </a:xfrm>
          <a:prstGeom prst="rect">
            <a:avLst/>
          </a:prstGeom>
          <a:noFill/>
        </p:spPr>
        <p:txBody>
          <a:bodyPr vert="horz" wrap="square" lIns="0" tIns="0" rIns="0" bIns="0" rtlCol="0">
            <a:spAutoFit/>
          </a:bodyPr>
          <a:lstStyle/>
          <a:p>
            <a:pPr algn="ctr"/>
            <a:r>
              <a:rPr lang="en-US" sz="3200" dirty="0">
                <a:solidFill>
                  <a:schemeClr val="tx2">
                    <a:lumMod val="40000"/>
                    <a:lumOff val="60000"/>
                  </a:schemeClr>
                </a:solidFill>
              </a:rPr>
              <a:t>…</a:t>
            </a:r>
          </a:p>
        </p:txBody>
      </p:sp>
      <p:sp>
        <p:nvSpPr>
          <p:cNvPr id="40" name="TextBox 39">
            <a:extLst>
              <a:ext uri="{FF2B5EF4-FFF2-40B4-BE49-F238E27FC236}">
                <a16:creationId xmlns:a16="http://schemas.microsoft.com/office/drawing/2014/main" id="{4D390714-2833-4516-8441-86C6F1B0E7CC}"/>
              </a:ext>
            </a:extLst>
          </p:cNvPr>
          <p:cNvSpPr txBox="1"/>
          <p:nvPr/>
        </p:nvSpPr>
        <p:spPr>
          <a:xfrm>
            <a:off x="5609729" y="4591616"/>
            <a:ext cx="885825" cy="338554"/>
          </a:xfrm>
          <a:prstGeom prst="rect">
            <a:avLst/>
          </a:prstGeom>
          <a:noFill/>
        </p:spPr>
        <p:txBody>
          <a:bodyPr vert="horz" wrap="square" lIns="0" tIns="0" rIns="0" bIns="0" rtlCol="0">
            <a:spAutoFit/>
          </a:bodyPr>
          <a:lstStyle/>
          <a:p>
            <a:r>
              <a:rPr lang="en-US" sz="1100" dirty="0">
                <a:solidFill>
                  <a:schemeClr val="tx2">
                    <a:lumMod val="40000"/>
                    <a:lumOff val="60000"/>
                  </a:schemeClr>
                </a:solidFill>
              </a:rPr>
              <a:t>Admin Workstation</a:t>
            </a:r>
          </a:p>
        </p:txBody>
      </p:sp>
      <p:sp>
        <p:nvSpPr>
          <p:cNvPr id="41" name="TextBox 40">
            <a:extLst>
              <a:ext uri="{FF2B5EF4-FFF2-40B4-BE49-F238E27FC236}">
                <a16:creationId xmlns:a16="http://schemas.microsoft.com/office/drawing/2014/main" id="{A850C049-C508-42F7-A3FE-AD405E43B373}"/>
              </a:ext>
            </a:extLst>
          </p:cNvPr>
          <p:cNvSpPr txBox="1"/>
          <p:nvPr/>
        </p:nvSpPr>
        <p:spPr>
          <a:xfrm>
            <a:off x="5019044" y="5900518"/>
            <a:ext cx="885825" cy="338554"/>
          </a:xfrm>
          <a:prstGeom prst="rect">
            <a:avLst/>
          </a:prstGeom>
          <a:noFill/>
        </p:spPr>
        <p:txBody>
          <a:bodyPr vert="horz" wrap="square" lIns="0" tIns="0" rIns="0" bIns="0" rtlCol="0">
            <a:spAutoFit/>
          </a:bodyPr>
          <a:lstStyle/>
          <a:p>
            <a:r>
              <a:rPr lang="en-US" sz="1100" dirty="0">
                <a:solidFill>
                  <a:schemeClr val="tx2">
                    <a:lumMod val="40000"/>
                    <a:lumOff val="60000"/>
                  </a:schemeClr>
                </a:solidFill>
              </a:rPr>
              <a:t>S2D Infrastructure</a:t>
            </a:r>
          </a:p>
        </p:txBody>
      </p:sp>
      <p:sp>
        <p:nvSpPr>
          <p:cNvPr id="42" name="TextBox 41">
            <a:extLst>
              <a:ext uri="{FF2B5EF4-FFF2-40B4-BE49-F238E27FC236}">
                <a16:creationId xmlns:a16="http://schemas.microsoft.com/office/drawing/2014/main" id="{01FE2C06-E84E-4B7D-8D46-B297D2642BF2}"/>
              </a:ext>
            </a:extLst>
          </p:cNvPr>
          <p:cNvSpPr txBox="1"/>
          <p:nvPr/>
        </p:nvSpPr>
        <p:spPr>
          <a:xfrm>
            <a:off x="8805691" y="4671264"/>
            <a:ext cx="885825" cy="338554"/>
          </a:xfrm>
          <a:prstGeom prst="rect">
            <a:avLst/>
          </a:prstGeom>
          <a:noFill/>
        </p:spPr>
        <p:txBody>
          <a:bodyPr vert="horz" wrap="square" lIns="0" tIns="0" rIns="0" bIns="0" rtlCol="0">
            <a:spAutoFit/>
          </a:bodyPr>
          <a:lstStyle/>
          <a:p>
            <a:r>
              <a:rPr lang="en-US" sz="1100" dirty="0">
                <a:solidFill>
                  <a:schemeClr val="tx2">
                    <a:lumMod val="40000"/>
                    <a:lumOff val="60000"/>
                  </a:schemeClr>
                </a:solidFill>
              </a:rPr>
              <a:t>Domain Controller</a:t>
            </a:r>
          </a:p>
        </p:txBody>
      </p:sp>
      <p:grpSp>
        <p:nvGrpSpPr>
          <p:cNvPr id="43" name="Group 42">
            <a:extLst>
              <a:ext uri="{FF2B5EF4-FFF2-40B4-BE49-F238E27FC236}">
                <a16:creationId xmlns:a16="http://schemas.microsoft.com/office/drawing/2014/main" id="{EFA64F4A-EC05-437C-8B03-FDBFFA187811}"/>
              </a:ext>
            </a:extLst>
          </p:cNvPr>
          <p:cNvGrpSpPr/>
          <p:nvPr/>
        </p:nvGrpSpPr>
        <p:grpSpPr>
          <a:xfrm>
            <a:off x="8243474" y="4380460"/>
            <a:ext cx="469099" cy="840583"/>
            <a:chOff x="7373788" y="2685757"/>
            <a:chExt cx="469099" cy="840583"/>
          </a:xfrm>
        </p:grpSpPr>
        <p:sp>
          <p:nvSpPr>
            <p:cNvPr id="44" name="Rectangle: Top Corners Rounded 43">
              <a:extLst>
                <a:ext uri="{FF2B5EF4-FFF2-40B4-BE49-F238E27FC236}">
                  <a16:creationId xmlns:a16="http://schemas.microsoft.com/office/drawing/2014/main" id="{BF1E26EE-1638-41D9-A604-ACBEA1367E95}"/>
                </a:ext>
              </a:extLst>
            </p:cNvPr>
            <p:cNvSpPr/>
            <p:nvPr/>
          </p:nvSpPr>
          <p:spPr>
            <a:xfrm>
              <a:off x="7373788" y="2685757"/>
              <a:ext cx="469099" cy="840583"/>
            </a:xfrm>
            <a:prstGeom prst="round2SameRect">
              <a:avLst/>
            </a:prstGeom>
            <a:noFill/>
            <a:ln w="5715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315E4D63-58E3-45A8-8096-E65235CA5A96}"/>
                </a:ext>
              </a:extLst>
            </p:cNvPr>
            <p:cNvSpPr/>
            <p:nvPr/>
          </p:nvSpPr>
          <p:spPr>
            <a:xfrm>
              <a:off x="7461058" y="2880905"/>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AFF19BF8-5CDD-42F9-9B3B-9DFAF0253DF5}"/>
                </a:ext>
              </a:extLst>
            </p:cNvPr>
            <p:cNvSpPr/>
            <p:nvPr/>
          </p:nvSpPr>
          <p:spPr>
            <a:xfrm>
              <a:off x="7458294" y="3367087"/>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DFED3B5D-5E6C-4613-A08A-B197EEBC285C}"/>
                </a:ext>
              </a:extLst>
            </p:cNvPr>
            <p:cNvSpPr/>
            <p:nvPr/>
          </p:nvSpPr>
          <p:spPr>
            <a:xfrm>
              <a:off x="7458294" y="3269456"/>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48" name="Group 47">
            <a:extLst>
              <a:ext uri="{FF2B5EF4-FFF2-40B4-BE49-F238E27FC236}">
                <a16:creationId xmlns:a16="http://schemas.microsoft.com/office/drawing/2014/main" id="{E72571B6-9F72-4A0C-832D-76A0CD15471D}"/>
              </a:ext>
            </a:extLst>
          </p:cNvPr>
          <p:cNvGrpSpPr/>
          <p:nvPr/>
        </p:nvGrpSpPr>
        <p:grpSpPr>
          <a:xfrm>
            <a:off x="6297812" y="4380460"/>
            <a:ext cx="1370411" cy="1040162"/>
            <a:chOff x="6343474" y="1774728"/>
            <a:chExt cx="1370411" cy="1040162"/>
          </a:xfrm>
        </p:grpSpPr>
        <p:sp>
          <p:nvSpPr>
            <p:cNvPr id="49" name="Flowchart: Connector 48">
              <a:extLst>
                <a:ext uri="{FF2B5EF4-FFF2-40B4-BE49-F238E27FC236}">
                  <a16:creationId xmlns:a16="http://schemas.microsoft.com/office/drawing/2014/main" id="{23F01986-B2E8-44EE-AB3D-DA93ACCAB906}"/>
                </a:ext>
              </a:extLst>
            </p:cNvPr>
            <p:cNvSpPr/>
            <p:nvPr/>
          </p:nvSpPr>
          <p:spPr>
            <a:xfrm>
              <a:off x="6412978" y="1774728"/>
              <a:ext cx="499617" cy="470344"/>
            </a:xfrm>
            <a:prstGeom prst="flowChartConnector">
              <a:avLst/>
            </a:prstGeom>
            <a:noFill/>
            <a:ln w="5715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0" name="Arc 49">
              <a:extLst>
                <a:ext uri="{FF2B5EF4-FFF2-40B4-BE49-F238E27FC236}">
                  <a16:creationId xmlns:a16="http://schemas.microsoft.com/office/drawing/2014/main" id="{15CD338C-2124-4A29-A636-D964F9E9EDD3}"/>
                </a:ext>
              </a:extLst>
            </p:cNvPr>
            <p:cNvSpPr/>
            <p:nvPr/>
          </p:nvSpPr>
          <p:spPr>
            <a:xfrm rot="16200000">
              <a:off x="6397573" y="2230366"/>
              <a:ext cx="530425" cy="638624"/>
            </a:xfrm>
            <a:prstGeom prst="arc">
              <a:avLst>
                <a:gd name="adj1" fmla="val 16413310"/>
                <a:gd name="adj2" fmla="val 5314288"/>
              </a:avLst>
            </a:prstGeom>
            <a:noFill/>
            <a:ln w="5715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51" name="Rectangle 50">
              <a:extLst>
                <a:ext uri="{FF2B5EF4-FFF2-40B4-BE49-F238E27FC236}">
                  <a16:creationId xmlns:a16="http://schemas.microsoft.com/office/drawing/2014/main" id="{A4093FF7-7A26-44BB-9FDF-1EFF164B20E6}"/>
                </a:ext>
              </a:extLst>
            </p:cNvPr>
            <p:cNvSpPr/>
            <p:nvPr/>
          </p:nvSpPr>
          <p:spPr>
            <a:xfrm>
              <a:off x="7040291" y="1955348"/>
              <a:ext cx="600022" cy="360302"/>
            </a:xfrm>
            <a:prstGeom prst="rect">
              <a:avLst/>
            </a:prstGeom>
            <a:noFill/>
            <a:ln w="381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Trapezoid 51">
              <a:extLst>
                <a:ext uri="{FF2B5EF4-FFF2-40B4-BE49-F238E27FC236}">
                  <a16:creationId xmlns:a16="http://schemas.microsoft.com/office/drawing/2014/main" id="{AA8A5E63-C867-4AD1-ADE5-6C997D57ECA1}"/>
                </a:ext>
              </a:extLst>
            </p:cNvPr>
            <p:cNvSpPr/>
            <p:nvPr/>
          </p:nvSpPr>
          <p:spPr>
            <a:xfrm>
              <a:off x="6960394" y="2343860"/>
              <a:ext cx="753491" cy="188501"/>
            </a:xfrm>
            <a:prstGeom prst="trapezoid">
              <a:avLst>
                <a:gd name="adj" fmla="val 42198"/>
              </a:avLst>
            </a:prstGeom>
            <a:noFill/>
            <a:ln w="3810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grpSp>
        <p:nvGrpSpPr>
          <p:cNvPr id="53" name="Group 52">
            <a:extLst>
              <a:ext uri="{FF2B5EF4-FFF2-40B4-BE49-F238E27FC236}">
                <a16:creationId xmlns:a16="http://schemas.microsoft.com/office/drawing/2014/main" id="{9FC89AE2-7CB6-498D-9DA2-7721D3138304}"/>
              </a:ext>
            </a:extLst>
          </p:cNvPr>
          <p:cNvGrpSpPr/>
          <p:nvPr/>
        </p:nvGrpSpPr>
        <p:grpSpPr>
          <a:xfrm>
            <a:off x="9697759" y="4380460"/>
            <a:ext cx="469099" cy="840583"/>
            <a:chOff x="7373788" y="2685757"/>
            <a:chExt cx="469099" cy="840583"/>
          </a:xfrm>
        </p:grpSpPr>
        <p:sp>
          <p:nvSpPr>
            <p:cNvPr id="54" name="Rectangle: Top Corners Rounded 53">
              <a:extLst>
                <a:ext uri="{FF2B5EF4-FFF2-40B4-BE49-F238E27FC236}">
                  <a16:creationId xmlns:a16="http://schemas.microsoft.com/office/drawing/2014/main" id="{5459419A-369C-417A-ACEA-42DDED83E7CC}"/>
                </a:ext>
              </a:extLst>
            </p:cNvPr>
            <p:cNvSpPr/>
            <p:nvPr/>
          </p:nvSpPr>
          <p:spPr>
            <a:xfrm>
              <a:off x="7373788" y="2685757"/>
              <a:ext cx="469099" cy="840583"/>
            </a:xfrm>
            <a:prstGeom prst="round2SameRect">
              <a:avLst/>
            </a:prstGeom>
            <a:noFill/>
            <a:ln w="57150">
              <a:solidFill>
                <a:srgbClr val="39A2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1A5F5E6-F9D2-4321-8E99-156C21A00749}"/>
                </a:ext>
              </a:extLst>
            </p:cNvPr>
            <p:cNvSpPr/>
            <p:nvPr/>
          </p:nvSpPr>
          <p:spPr>
            <a:xfrm>
              <a:off x="7461058" y="2880905"/>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B8531AAF-AAA8-4CEA-AAF2-4018E99B3880}"/>
                </a:ext>
              </a:extLst>
            </p:cNvPr>
            <p:cNvSpPr/>
            <p:nvPr/>
          </p:nvSpPr>
          <p:spPr>
            <a:xfrm>
              <a:off x="7458294" y="3367087"/>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43CA6C6B-199B-4739-BF06-0CC517F0C9BE}"/>
                </a:ext>
              </a:extLst>
            </p:cNvPr>
            <p:cNvSpPr/>
            <p:nvPr/>
          </p:nvSpPr>
          <p:spPr>
            <a:xfrm>
              <a:off x="7458294" y="3269456"/>
              <a:ext cx="300086" cy="61913"/>
            </a:xfrm>
            <a:prstGeom prst="rect">
              <a:avLst/>
            </a:prstGeom>
            <a:solidFill>
              <a:srgbClr val="39A2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58" name="TextBox 57">
            <a:extLst>
              <a:ext uri="{FF2B5EF4-FFF2-40B4-BE49-F238E27FC236}">
                <a16:creationId xmlns:a16="http://schemas.microsoft.com/office/drawing/2014/main" id="{9FB9325E-3949-4F4D-A66B-AAF79BBB5A0D}"/>
              </a:ext>
            </a:extLst>
          </p:cNvPr>
          <p:cNvSpPr txBox="1"/>
          <p:nvPr/>
        </p:nvSpPr>
        <p:spPr>
          <a:xfrm>
            <a:off x="10293277" y="4671264"/>
            <a:ext cx="885825" cy="169277"/>
          </a:xfrm>
          <a:prstGeom prst="rect">
            <a:avLst/>
          </a:prstGeom>
          <a:noFill/>
        </p:spPr>
        <p:txBody>
          <a:bodyPr vert="horz" wrap="square" lIns="0" tIns="0" rIns="0" bIns="0" rtlCol="0">
            <a:spAutoFit/>
          </a:bodyPr>
          <a:lstStyle/>
          <a:p>
            <a:r>
              <a:rPr lang="en-US" sz="1100" dirty="0">
                <a:solidFill>
                  <a:schemeClr val="tx2">
                    <a:lumMod val="40000"/>
                    <a:lumOff val="60000"/>
                  </a:schemeClr>
                </a:solidFill>
              </a:rPr>
              <a:t>SCVMM</a:t>
            </a:r>
          </a:p>
        </p:txBody>
      </p:sp>
    </p:spTree>
    <p:extLst>
      <p:ext uri="{BB962C8B-B14F-4D97-AF65-F5344CB8AC3E}">
        <p14:creationId xmlns:p14="http://schemas.microsoft.com/office/powerpoint/2010/main" val="1765726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12561</TotalTime>
  <Words>332</Words>
  <Application>Microsoft Office PowerPoint</Application>
  <PresentationFormat>Widescreen</PresentationFormat>
  <Paragraphs>66</Paragraphs>
  <Slides>13</Slides>
  <Notes>4</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13</vt:i4>
      </vt:variant>
    </vt:vector>
  </HeadingPairs>
  <TitlesOfParts>
    <vt:vector size="25" baseType="lpstr">
      <vt:lpstr>Arial</vt:lpstr>
      <vt:lpstr>Calibri</vt:lpstr>
      <vt:lpstr>Calibri Light</vt:lpstr>
      <vt:lpstr>Consolas</vt:lpstr>
      <vt:lpstr>open sans</vt:lpstr>
      <vt:lpstr>Segoe UI</vt:lpstr>
      <vt:lpstr>Segoe UI Light</vt:lpstr>
      <vt:lpstr>Segoe UI Semibold</vt:lpstr>
      <vt:lpstr>Segoe UI Semilight</vt:lpstr>
      <vt:lpstr>Wingdings</vt:lpstr>
      <vt:lpstr>Office Theme</vt:lpstr>
      <vt:lpstr>WHITE TEMPLATE</vt:lpstr>
      <vt:lpstr>PowerPoint Presentation</vt:lpstr>
      <vt:lpstr>Objectives</vt:lpstr>
      <vt:lpstr>whoami /all /fo list</vt:lpstr>
      <vt:lpstr>Wslab /?</vt:lpstr>
      <vt:lpstr>But it’s lab, isn’t it?</vt:lpstr>
      <vt:lpstr>Simple deployment of S2D</vt:lpstr>
      <vt:lpstr>Demo – Deploying HCI from Admin Workstation</vt:lpstr>
      <vt:lpstr>Takeaway</vt:lpstr>
      <vt:lpstr>Deployment of S2D from SCVMM</vt:lpstr>
      <vt:lpstr>Deployment of S2D from SCVMM – cont.</vt:lpstr>
      <vt:lpstr>Demo</vt:lpstr>
      <vt:lpstr>Deployment of S2D from Laptop – POC</vt:lpstr>
      <vt:lpstr>Closing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Jaromir Kaspar</dc:creator>
  <cp:lastModifiedBy>Jaromir Kaspar</cp:lastModifiedBy>
  <cp:revision>68</cp:revision>
  <dcterms:created xsi:type="dcterms:W3CDTF">2018-02-21T21:48:00Z</dcterms:created>
  <dcterms:modified xsi:type="dcterms:W3CDTF">2019-10-07T23:29:01Z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jaromirk@microsoft.com</vt:lpwstr>
  </property>
  <property fmtid="{D5CDD505-2E9C-101B-9397-08002B2CF9AE}" pid="5" name="MSIP_Label_f42aa342-8706-4288-bd11-ebb85995028c_SetDate">
    <vt:lpwstr>2018-02-21T22:45:05.6044408Z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